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6858000" cx="12192000"/>
  <p:notesSz cx="6858000" cy="9144000"/>
  <p:embeddedFontLst>
    <p:embeddedFont>
      <p:font typeface="Helvetica Neue"/>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17">
          <p15:clr>
            <a:srgbClr val="A4A3A4"/>
          </p15:clr>
        </p15:guide>
      </p15:sldGuideLst>
    </p:ext>
    <p:ext uri="http://customooxmlschemas.google.com/">
      <go:slidesCustomData xmlns:go="http://customooxmlschemas.google.com/" r:id="rId60" roundtripDataSignature="AMtx7mj4+DBuYv1kaGriwZEqcJDvxxiu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1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HelveticaNeue-bold.fntdata"/><Relationship Id="rId12" Type="http://schemas.openxmlformats.org/officeDocument/2006/relationships/slide" Target="slides/slide7.xml"/><Relationship Id="rId56" Type="http://schemas.openxmlformats.org/officeDocument/2006/relationships/font" Target="fonts/HelveticaNeue-regular.fntdata"/><Relationship Id="rId15" Type="http://schemas.openxmlformats.org/officeDocument/2006/relationships/slide" Target="slides/slide10.xml"/><Relationship Id="rId59" Type="http://schemas.openxmlformats.org/officeDocument/2006/relationships/font" Target="fonts/HelveticaNeue-boldItalic.fntdata"/><Relationship Id="rId14" Type="http://schemas.openxmlformats.org/officeDocument/2006/relationships/slide" Target="slides/slide9.xml"/><Relationship Id="rId58"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047db3c6b_3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e047db3c6b_3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e047db3c6b_3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047db3c6b_3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e047db3c6b_3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e047db3c6b_3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047db3c6b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e047db3c6b_1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e047db3c6b_1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047db3c6b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e047db3c6b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e047db3c6b_1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047db3c6b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e047db3c6b_1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e047db3c6b_1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047db3c6b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e047db3c6b_1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e047db3c6b_1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047db3c6b_1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e047db3c6b_1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e047db3c6b_1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f693feed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df693feede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df693feede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f693feede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df693feede_2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df693feede_2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f693feede_2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df693feede_2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df693feede_2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f693feede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df693feede_2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df693feede_2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f693feede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df693feede_2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gdf693feede_2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f693feede_2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df693feede_2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df693feede_2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f693feede_2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df693feede_2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gdf693feede_2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047db3c6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e047db3c6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e047db3c6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047db3c6b_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e047db3c6b_3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e047db3c6b_3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047db3c6b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e047db3c6b_3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e047db3c6b_3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edac8488de_0_115"/>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edac8488de_0_115"/>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edac8488de_0_1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edac8488de_0_150"/>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edac8488de_0_150"/>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edac8488de_0_15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edac8488de_0_15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55" name="Shape 5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edac8488de_0_119"/>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edac8488de_0_1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edac8488de_0_12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edac8488de_0_12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edac8488de_0_1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edac8488de_0_12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edac8488de_0_126"/>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edac8488de_0_126"/>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edac8488de_0_1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edac8488de_0_13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edac8488de_0_1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edac8488de_0_134"/>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edac8488de_0_134"/>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edac8488de_0_1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edac8488de_0_13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edac8488de_0_1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edac8488de_0_14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edac8488de_0_141"/>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edac8488de_0_141"/>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edac8488de_0_141"/>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edac8488de_0_1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edac8488de_0_147"/>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edac8488de_0_1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edac8488de_0_11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edac8488de_0_1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edac8488de_0_1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2.jpg"/><Relationship Id="rId5" Type="http://schemas.openxmlformats.org/officeDocument/2006/relationships/hyperlink" Target="https://pixabay.com/pt/users/finjam-19715369/?utm_source=link-attribution&amp;utm_medium=referral&amp;utm_campaign=image&amp;utm_content=5992406" TargetMode="External"/><Relationship Id="rId6" Type="http://schemas.openxmlformats.org/officeDocument/2006/relationships/hyperlink" Target="https://pixabay.com/pt/?utm_source=link-attribution&amp;utm_medium=referral&amp;utm_campaign=image&amp;utm_content=599240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7.jpg"/><Relationship Id="rId5" Type="http://schemas.openxmlformats.org/officeDocument/2006/relationships/hyperlink" Target="https://pixabay.com/pt/users/ivabalk-782511/?utm_source=link-attribution&amp;utm_medium=referral&amp;utm_campaign=image&amp;utm_content=6187927" TargetMode="External"/><Relationship Id="rId6" Type="http://schemas.openxmlformats.org/officeDocument/2006/relationships/hyperlink" Target="https://pixabay.com/pt/?utm_source=link-attribution&amp;utm_medium=referral&amp;utm_campaign=image&amp;utm_content=618792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31.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1.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hyperlink" Target="https://pixabay.com/pt/users/iamcolorblind-1030160/?utm_source=link-attribution&amp;utm_medium=referral&amp;utm_campaign=image&amp;utm_content=774816" TargetMode="External"/><Relationship Id="rId6" Type="http://schemas.openxmlformats.org/officeDocument/2006/relationships/hyperlink" Target="https://pixabay.com/pt/?utm_source=link-attribution&amp;utm_medium=referral&amp;utm_campaign=image&amp;utm_content=77481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4.jpg"/><Relationship Id="rId6" Type="http://schemas.openxmlformats.org/officeDocument/2006/relationships/hyperlink" Target="https://pixabay.com/pt/users/rudolf_langer-191866/?utm_source=link-attribution&amp;utm_medium=referral&amp;utm_campaign=image&amp;utm_content=335645" TargetMode="External"/><Relationship Id="rId7" Type="http://schemas.openxmlformats.org/officeDocument/2006/relationships/hyperlink" Target="https://pixabay.com/pt/?utm_source=link-attribution&amp;utm_medium=referral&amp;utm_campaign=image&amp;utm_content=335645" TargetMode="External"/><Relationship Id="rId8"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1.jpg"/><Relationship Id="rId5" Type="http://schemas.openxmlformats.org/officeDocument/2006/relationships/hyperlink" Target="https://pixabay.com/pt/users/angelorosa-4392745/?utm_source=link-attribution&amp;utm_medium=referral&amp;utm_campaign=image&amp;utm_content=2055125" TargetMode="External"/><Relationship Id="rId6" Type="http://schemas.openxmlformats.org/officeDocument/2006/relationships/hyperlink" Target="https://pixabay.com/pt/?utm_source=link-attribution&amp;utm_medium=referral&amp;utm_campaign=image&amp;utm_content=205512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7.jpg"/><Relationship Id="rId5" Type="http://schemas.openxmlformats.org/officeDocument/2006/relationships/image" Target="../media/image28.jpg"/><Relationship Id="rId6" Type="http://schemas.openxmlformats.org/officeDocument/2006/relationships/hyperlink" Target="https://pixabay.com/pt/users/nanseaj-85498/?utm_source=link-attribution&amp;utm_medium=referral&amp;utm_campaign=image&amp;utm_content=207159" TargetMode="External"/><Relationship Id="rId7" Type="http://schemas.openxmlformats.org/officeDocument/2006/relationships/hyperlink" Target="https://pixabay.com/pt/?utm_source=link-attribution&amp;utm_medium=referral&amp;utm_campaign=image&amp;utm_content=20715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52.png"/><Relationship Id="rId5" Type="http://schemas.openxmlformats.org/officeDocument/2006/relationships/hyperlink" Target="https://pixabay.com/pt/users/iamcolorblind-1030160/?utm_source=link-attribution&amp;utm_medium=referral&amp;utm_campaign=image&amp;utm_content=774818" TargetMode="External"/><Relationship Id="rId6" Type="http://schemas.openxmlformats.org/officeDocument/2006/relationships/hyperlink" Target="https://pixabay.com/pt/?utm_source=link-attribution&amp;utm_medium=referral&amp;utm_campaign=image&amp;utm_content=774818"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9.jpg"/><Relationship Id="rId5" Type="http://schemas.openxmlformats.org/officeDocument/2006/relationships/hyperlink" Target="https://pixabay.com/pt/users/jwvein-5584447/?utm_source=link-attribution&amp;utm_medium=referral&amp;utm_campaign=image&amp;utm_content=2984418" TargetMode="External"/><Relationship Id="rId6" Type="http://schemas.openxmlformats.org/officeDocument/2006/relationships/hyperlink" Target="https://pixabay.com/pt/?utm_source=link-attribution&amp;utm_medium=referral&amp;utm_campaign=image&amp;utm_content=2984418"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35.jpg"/><Relationship Id="rId5" Type="http://schemas.openxmlformats.org/officeDocument/2006/relationships/hyperlink" Target="https://pixabay.com/pt/users/mareefe-2090044/?utm_source=link-attribution&amp;utm_medium=referral&amp;utm_campaign=image&amp;utm_content=1755310" TargetMode="External"/><Relationship Id="rId6" Type="http://schemas.openxmlformats.org/officeDocument/2006/relationships/hyperlink" Target="https://pixabay.com/pt/?utm_source=link-attribution&amp;utm_medium=referral&amp;utm_campaign=image&amp;utm_content=175531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34.png"/><Relationship Id="rId5" Type="http://schemas.openxmlformats.org/officeDocument/2006/relationships/image" Target="../media/image5.png"/><Relationship Id="rId6"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hyperlink" Target="http://www.farmacotecnica.ufc.br/arquivos/Farmacot_Fitoterapicos.PDF" TargetMode="External"/><Relationship Id="rId6" Type="http://schemas.openxmlformats.org/officeDocument/2006/relationships/image" Target="../media/image47.pn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hyperlink" Target="https://pixabay.com/pt/users/xbqs42-2775906/?utm_source=link-attribution&amp;utm_medium=referral&amp;utm_campaign=image&amp;utm_content=1597048" TargetMode="External"/><Relationship Id="rId5" Type="http://schemas.openxmlformats.org/officeDocument/2006/relationships/hyperlink" Target="https://pixabay.com/pt/?utm_source=link-attribution&amp;utm_medium=referral&amp;utm_campaign=image&amp;utm_content=1597048" TargetMode="External"/><Relationship Id="rId6" Type="http://schemas.openxmlformats.org/officeDocument/2006/relationships/image" Target="../media/image5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44.png"/><Relationship Id="rId5" Type="http://schemas.openxmlformats.org/officeDocument/2006/relationships/image" Target="../media/image5.png"/><Relationship Id="rId6"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46.png"/><Relationship Id="rId5" Type="http://schemas.openxmlformats.org/officeDocument/2006/relationships/image" Target="../media/image30.png"/><Relationship Id="rId6"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41.jpg"/><Relationship Id="rId5" Type="http://schemas.openxmlformats.org/officeDocument/2006/relationships/hyperlink" Target="https://pixabay.com/pt/users/silviarita-3142410/?utm_source=link-attribution&amp;utm_medium=referral&amp;utm_campaign=image&amp;utm_content=3496778" TargetMode="External"/><Relationship Id="rId6" Type="http://schemas.openxmlformats.org/officeDocument/2006/relationships/hyperlink" Target="https://pixabay.com/pt/?utm_source=link-attribution&amp;utm_medium=referral&amp;utm_campaign=image&amp;utm_content=3496778"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37.png"/><Relationship Id="rId5" Type="http://schemas.openxmlformats.org/officeDocument/2006/relationships/image" Target="../media/image5.png"/><Relationship Id="rId6"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38.png"/><Relationship Id="rId5" Type="http://schemas.openxmlformats.org/officeDocument/2006/relationships/image" Target="../media/image5.png"/><Relationship Id="rId6"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36.jpg"/><Relationship Id="rId5" Type="http://schemas.openxmlformats.org/officeDocument/2006/relationships/hyperlink" Target="https://pixabay.com/pt/users/silviarita-3142410/?utm_source=link-attribution&amp;utm_medium=referral&amp;utm_campaign=image&amp;utm_content=4967141" TargetMode="External"/><Relationship Id="rId6" Type="http://schemas.openxmlformats.org/officeDocument/2006/relationships/hyperlink" Target="https://pixabay.com/pt/?utm_source=link-attribution&amp;utm_medium=referral&amp;utm_campaign=image&amp;utm_content=496714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49.png"/><Relationship Id="rId5" Type="http://schemas.openxmlformats.org/officeDocument/2006/relationships/hyperlink" Target="https://pixabay.com/pt/users/lovesevenforty-14413/?utm_source=link-attribution&amp;utm_medium=referral&amp;utm_campaign=image&amp;utm_content=2417091" TargetMode="External"/><Relationship Id="rId6" Type="http://schemas.openxmlformats.org/officeDocument/2006/relationships/hyperlink" Target="https://pixabay.com/pt/?utm_source=link-attribution&amp;utm_medium=referral&amp;utm_campaign=image&amp;utm_content=241709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5.png"/><Relationship Id="rId6"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45.png"/><Relationship Id="rId5" Type="http://schemas.openxmlformats.org/officeDocument/2006/relationships/image" Target="../media/image5.png"/><Relationship Id="rId6"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3.png"/><Relationship Id="rId5" Type="http://schemas.openxmlformats.org/officeDocument/2006/relationships/hyperlink" Target="https://portalarquivos2.saude.gov.br/images/pdf/2014/julho/14/Formulario-de-Fitoterapicos-da-Farmacopeia-Brasileira-sem-marca.pdf" TargetMode="External"/><Relationship Id="rId6" Type="http://schemas.openxmlformats.org/officeDocument/2006/relationships/image" Target="../media/image19.png"/><Relationship Id="rId7" Type="http://schemas.openxmlformats.org/officeDocument/2006/relationships/image" Target="../media/image3.png"/><Relationship Id="rId8"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jpg"/><Relationship Id="rId5" Type="http://schemas.openxmlformats.org/officeDocument/2006/relationships/hyperlink" Target="https://pixabay.com/pt/users/photosforyou-124319/?utm_source=link-attribution&amp;utm_medium=referral&amp;utm_campaign=image&amp;utm_content=3368994" TargetMode="External"/><Relationship Id="rId6" Type="http://schemas.openxmlformats.org/officeDocument/2006/relationships/hyperlink" Target="https://pixabay.com/pt/?utm_source=link-attribution&amp;utm_medium=referral&amp;utm_campaign=image&amp;utm_content=336899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hyperlink" Target="https://pixabay.com/pt/users/nanseaj-85498/?utm_source=link-attribution&amp;utm_medium=referral&amp;utm_campaign=image&amp;utm_content=207163" TargetMode="External"/><Relationship Id="rId6" Type="http://schemas.openxmlformats.org/officeDocument/2006/relationships/hyperlink" Target="https://pixabay.com/pt/?utm_source=link-attribution&amp;utm_medium=referral&amp;utm_campaign=image&amp;utm_content=207163" TargetMode="External"/><Relationship Id="rId7" Type="http://schemas.openxmlformats.org/officeDocument/2006/relationships/image" Target="../media/image11.jp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hyperlink" Target="https://pixabay.com/pt/users/18986-18986/?utm_source=link-attribution&amp;utm_medium=referral&amp;utm_campaign=image&amp;utm_content=2863738" TargetMode="External"/><Relationship Id="rId6" Type="http://schemas.openxmlformats.org/officeDocument/2006/relationships/hyperlink" Target="https://pixabay.com/pt/?utm_source=link-attribution&amp;utm_medium=referral&amp;utm_campaign=image&amp;utm_content=286373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5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nvSpPr>
        <p:spPr>
          <a:xfrm>
            <a:off x="705226" y="1905600"/>
            <a:ext cx="5270700"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fitoterápico é um produto obtido de planta medicinal, droga vegetal  ou de seus derivados, com finalidade profilática, curativa ou paliativa.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Para melhor organização e compreensão da composição dos fitoterápicos de uso tópico elaborou-se o Esquema 1, a seguir, com dois grupos que os estruturam: matéria-prima, incluindo derivados vegetais e formas semi-sólidas.</a:t>
            </a:r>
            <a:endParaRPr b="0" i="0" sz="1600" u="none" cap="none" strike="noStrike">
              <a:solidFill>
                <a:schemeClr val="dk1"/>
              </a:solidFill>
              <a:latin typeface="Helvetica Neue"/>
              <a:ea typeface="Helvetica Neue"/>
              <a:cs typeface="Helvetica Neue"/>
              <a:sym typeface="Helvetica Neue"/>
            </a:endParaRPr>
          </a:p>
        </p:txBody>
      </p:sp>
      <p:sp>
        <p:nvSpPr>
          <p:cNvPr id="150" name="Google Shape;150;p2"/>
          <p:cNvSpPr txBox="1"/>
          <p:nvPr/>
        </p:nvSpPr>
        <p:spPr>
          <a:xfrm>
            <a:off x="681550" y="1334822"/>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5. COMPOSIÇÃO DOS FITOTERÁPICOS DE USO TÓPICO</a:t>
            </a:r>
            <a:endParaRPr/>
          </a:p>
        </p:txBody>
      </p:sp>
      <p:sp>
        <p:nvSpPr>
          <p:cNvPr id="151" name="Google Shape;151;p2"/>
          <p:cNvSpPr/>
          <p:nvPr/>
        </p:nvSpPr>
        <p:spPr>
          <a:xfrm>
            <a:off x="6747297" y="2178719"/>
            <a:ext cx="405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Helvetica Neue"/>
                <a:ea typeface="Helvetica Neue"/>
                <a:cs typeface="Helvetica Neue"/>
                <a:sym typeface="Helvetica Neue"/>
              </a:rPr>
              <a:t>Esquema 1 – Fitoterápicos tópicos: </a:t>
            </a:r>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Helvetica Neue"/>
                <a:ea typeface="Helvetica Neue"/>
                <a:cs typeface="Helvetica Neue"/>
                <a:sym typeface="Helvetica Neue"/>
              </a:rPr>
              <a:t>matérias-primas e formas semi-sólidas:</a:t>
            </a:r>
            <a:endParaRPr b="0" i="0" sz="1400" u="none" cap="none" strike="noStrike">
              <a:solidFill>
                <a:srgbClr val="000000"/>
              </a:solidFill>
              <a:latin typeface="Helvetica Neue"/>
              <a:ea typeface="Helvetica Neue"/>
              <a:cs typeface="Helvetica Neue"/>
              <a:sym typeface="Helvetica Neue"/>
            </a:endParaRPr>
          </a:p>
        </p:txBody>
      </p:sp>
      <p:pic>
        <p:nvPicPr>
          <p:cNvPr id="152" name="Google Shape;152;p2"/>
          <p:cNvPicPr preferRelativeResize="0"/>
          <p:nvPr/>
        </p:nvPicPr>
        <p:blipFill rotWithShape="1">
          <a:blip r:embed="rId4">
            <a:alphaModFix/>
          </a:blip>
          <a:srcRect b="0" l="0" r="0" t="0"/>
          <a:stretch/>
        </p:blipFill>
        <p:spPr>
          <a:xfrm>
            <a:off x="6813377" y="2783263"/>
            <a:ext cx="3962400" cy="3238500"/>
          </a:xfrm>
          <a:prstGeom prst="rect">
            <a:avLst/>
          </a:prstGeom>
          <a:noFill/>
          <a:ln>
            <a:noFill/>
          </a:ln>
        </p:spPr>
      </p:pic>
      <p:pic>
        <p:nvPicPr>
          <p:cNvPr id="153" name="Google Shape;153;p2"/>
          <p:cNvPicPr preferRelativeResize="0"/>
          <p:nvPr/>
        </p:nvPicPr>
        <p:blipFill rotWithShape="1">
          <a:blip r:embed="rId5">
            <a:alphaModFix/>
          </a:blip>
          <a:srcRect b="0" l="0" r="0" t="0"/>
          <a:stretch/>
        </p:blipFill>
        <p:spPr>
          <a:xfrm>
            <a:off x="10908288" y="4911469"/>
            <a:ext cx="519111" cy="519111"/>
          </a:xfrm>
          <a:prstGeom prst="rect">
            <a:avLst/>
          </a:prstGeom>
          <a:noFill/>
          <a:ln>
            <a:noFill/>
          </a:ln>
        </p:spPr>
      </p:pic>
      <p:pic>
        <p:nvPicPr>
          <p:cNvPr id="154" name="Google Shape;154;p2"/>
          <p:cNvPicPr preferRelativeResize="0"/>
          <p:nvPr/>
        </p:nvPicPr>
        <p:blipFill rotWithShape="1">
          <a:blip r:embed="rId6">
            <a:alphaModFix/>
          </a:blip>
          <a:srcRect b="0" l="0" r="0" t="0"/>
          <a:stretch/>
        </p:blipFill>
        <p:spPr>
          <a:xfrm>
            <a:off x="10908288" y="5502652"/>
            <a:ext cx="519111" cy="5191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9"/>
          <p:cNvSpPr txBox="1"/>
          <p:nvPr/>
        </p:nvSpPr>
        <p:spPr>
          <a:xfrm>
            <a:off x="609687" y="1880584"/>
            <a:ext cx="5711599"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Compreendem a plantas medicinais (frescas), as drogas vegetais ou os derivados vegetais (BRASIL, 2021).</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1"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dk1"/>
                </a:solidFill>
                <a:latin typeface="Helvetica Neue"/>
                <a:ea typeface="Helvetica Neue"/>
                <a:cs typeface="Helvetica Neue"/>
                <a:sym typeface="Helvetica Neue"/>
              </a:rPr>
              <a:t>Planta medicinal  </a:t>
            </a:r>
            <a:r>
              <a:rPr b="0" i="0" lang="pt-BR" sz="1600" u="none" cap="none" strike="noStrike">
                <a:solidFill>
                  <a:schemeClr val="dk1"/>
                </a:solidFill>
                <a:latin typeface="Helvetica Neue"/>
                <a:ea typeface="Helvetica Neue"/>
                <a:cs typeface="Helvetica Neue"/>
                <a:sym typeface="Helvetica Neue"/>
              </a:rPr>
              <a:t>– É a espécie vegetal, cultivada ou não, utilizada com propósitos terapêuticos (BRASIL, 2021).</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planta medicinal fresca, segundo Matos (2007), assim que coletada, é o momento em que a espécie expressa a maior qualidade dos seus fitoquímicos, a qual pode ser utilizada na forma de remédio caseiro, conforme o objetivo da Farmácia Viva Modelo I. </a:t>
            </a:r>
            <a:endParaRPr b="0" i="0" sz="1400" u="none" cap="none" strike="noStrike">
              <a:solidFill>
                <a:srgbClr val="000000"/>
              </a:solidFill>
              <a:highlight>
                <a:srgbClr val="00FF00"/>
              </a:highlight>
              <a:latin typeface="Arial"/>
              <a:ea typeface="Arial"/>
              <a:cs typeface="Arial"/>
              <a:sym typeface="Arial"/>
            </a:endParaRPr>
          </a:p>
        </p:txBody>
      </p:sp>
      <p:sp>
        <p:nvSpPr>
          <p:cNvPr id="161" name="Google Shape;161;p29"/>
          <p:cNvSpPr txBox="1"/>
          <p:nvPr/>
        </p:nvSpPr>
        <p:spPr>
          <a:xfrm>
            <a:off x="609688" y="1337034"/>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6. MATÉRIAS-PRIMAS VEGETAIS </a:t>
            </a:r>
            <a:endParaRPr/>
          </a:p>
        </p:txBody>
      </p:sp>
      <p:pic>
        <p:nvPicPr>
          <p:cNvPr id="162" name="Google Shape;162;p29"/>
          <p:cNvPicPr preferRelativeResize="0"/>
          <p:nvPr/>
        </p:nvPicPr>
        <p:blipFill rotWithShape="1">
          <a:blip r:embed="rId4">
            <a:alphaModFix/>
          </a:blip>
          <a:srcRect b="0" l="0" r="0" t="0"/>
          <a:stretch/>
        </p:blipFill>
        <p:spPr>
          <a:xfrm>
            <a:off x="6890822" y="1979223"/>
            <a:ext cx="4169702" cy="4169702"/>
          </a:xfrm>
          <a:prstGeom prst="rect">
            <a:avLst/>
          </a:prstGeom>
          <a:noFill/>
          <a:ln>
            <a:noFill/>
          </a:ln>
        </p:spPr>
      </p:pic>
      <p:sp>
        <p:nvSpPr>
          <p:cNvPr id="163" name="Google Shape;163;p29"/>
          <p:cNvSpPr txBox="1"/>
          <p:nvPr/>
        </p:nvSpPr>
        <p:spPr>
          <a:xfrm>
            <a:off x="6890822" y="6148925"/>
            <a:ext cx="4169702"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urtiga. Fonte: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FinjaM</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pic>
        <p:nvPicPr>
          <p:cNvPr id="169" name="Google Shape;169;ge047db3c6b_3_33"/>
          <p:cNvPicPr preferRelativeResize="0"/>
          <p:nvPr/>
        </p:nvPicPr>
        <p:blipFill>
          <a:blip r:embed="rId4">
            <a:alphaModFix/>
          </a:blip>
          <a:stretch>
            <a:fillRect/>
          </a:stretch>
        </p:blipFill>
        <p:spPr>
          <a:xfrm>
            <a:off x="486500" y="1476125"/>
            <a:ext cx="7438307" cy="4968500"/>
          </a:xfrm>
          <a:prstGeom prst="rect">
            <a:avLst/>
          </a:prstGeom>
          <a:noFill/>
          <a:ln>
            <a:noFill/>
          </a:ln>
        </p:spPr>
      </p:pic>
      <p:sp>
        <p:nvSpPr>
          <p:cNvPr id="170" name="Google Shape;170;ge047db3c6b_3_33"/>
          <p:cNvSpPr txBox="1"/>
          <p:nvPr/>
        </p:nvSpPr>
        <p:spPr>
          <a:xfrm>
            <a:off x="609688" y="1337034"/>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6. MATÉRIAS-PRIMAS VEGETAIS </a:t>
            </a:r>
            <a:endParaRPr/>
          </a:p>
        </p:txBody>
      </p:sp>
      <p:sp>
        <p:nvSpPr>
          <p:cNvPr id="171" name="Google Shape;171;ge047db3c6b_3_33"/>
          <p:cNvSpPr txBox="1"/>
          <p:nvPr/>
        </p:nvSpPr>
        <p:spPr>
          <a:xfrm>
            <a:off x="1022750" y="3467350"/>
            <a:ext cx="6369300" cy="2205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Importante ressaltar que a Farmácia Viva tem um grande alcance na Estratégia da Saúde da Família</a:t>
            </a:r>
            <a:r>
              <a:rPr b="1" lang="pt-BR" sz="1600">
                <a:solidFill>
                  <a:schemeClr val="lt1"/>
                </a:solidFill>
                <a:latin typeface="Helvetica Neue"/>
                <a:ea typeface="Helvetica Neue"/>
                <a:cs typeface="Helvetica Neue"/>
                <a:sym typeface="Helvetica Neue"/>
              </a:rPr>
              <a:t> da APS, </a:t>
            </a:r>
            <a:r>
              <a:rPr b="1" i="0" lang="pt-BR" sz="1600" u="none" cap="none" strike="noStrike">
                <a:solidFill>
                  <a:schemeClr val="lt1"/>
                </a:solidFill>
                <a:latin typeface="Helvetica Neue"/>
                <a:ea typeface="Helvetica Neue"/>
                <a:cs typeface="Helvetica Neue"/>
                <a:sym typeface="Helvetica Neue"/>
              </a:rPr>
              <a:t> já que esse programa configura uma importante ferramenta para os seus profissionais, ao trabalhar com a realidade </a:t>
            </a:r>
            <a:r>
              <a:rPr b="1" lang="pt-BR" sz="1600">
                <a:solidFill>
                  <a:schemeClr val="lt1"/>
                </a:solidFill>
                <a:latin typeface="Helvetica Neue"/>
                <a:ea typeface="Helvetica Neue"/>
                <a:cs typeface="Helvetica Neue"/>
                <a:sym typeface="Helvetica Neue"/>
              </a:rPr>
              <a:t>em </a:t>
            </a:r>
            <a:r>
              <a:rPr b="1" i="0" lang="pt-BR" sz="1600" u="none" cap="none" strike="noStrike">
                <a:solidFill>
                  <a:schemeClr val="lt1"/>
                </a:solidFill>
                <a:latin typeface="Helvetica Neue"/>
                <a:ea typeface="Helvetica Neue"/>
                <a:cs typeface="Helvetica Neue"/>
                <a:sym typeface="Helvetica Neue"/>
              </a:rPr>
              <a:t>saúde da comunidade em seus mais variados aspectos. Nessa realidade, constata-se que as plantas medicinais estão inseridas no arsenal terapêutico </a:t>
            </a:r>
            <a:r>
              <a:rPr b="1" lang="pt-BR" sz="1600">
                <a:solidFill>
                  <a:schemeClr val="lt1"/>
                </a:solidFill>
                <a:latin typeface="Helvetica Neue"/>
                <a:ea typeface="Helvetica Neue"/>
                <a:cs typeface="Helvetica Neue"/>
                <a:sym typeface="Helvetica Neue"/>
              </a:rPr>
              <a:t>das famílias do território adscrito. </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0"/>
          <p:cNvSpPr txBox="1"/>
          <p:nvPr/>
        </p:nvSpPr>
        <p:spPr>
          <a:xfrm>
            <a:off x="629726" y="1866193"/>
            <a:ext cx="5280744" cy="452427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Farmácia Viva pode ser considerada uma porta aberta para ações em saúde e orientação sobre o uso correto de plantas medicinais e preparação de remédios caseiros. Entre as preparações caseiras de uso tópico, destacamos os chás  - infusão ou decocção , sumos e géis, entre outros, podendo ser usados com segurança e eficácia terapêuticas. Além disso, devem ser exploradas as potencialidades locais, promovendo-se, assim, a conservação dos recursos naturais, para a melhoria da qualidade de vida da população.</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highlight>
                <a:srgbClr val="00FFFF"/>
              </a:highlight>
              <a:latin typeface="Helvetica Neue"/>
              <a:ea typeface="Helvetica Neue"/>
              <a:cs typeface="Helvetica Neue"/>
              <a:sym typeface="Helvetica Neue"/>
            </a:endParaRPr>
          </a:p>
        </p:txBody>
      </p:sp>
      <p:pic>
        <p:nvPicPr>
          <p:cNvPr id="178" name="Google Shape;178;p30"/>
          <p:cNvPicPr preferRelativeResize="0"/>
          <p:nvPr/>
        </p:nvPicPr>
        <p:blipFill rotWithShape="1">
          <a:blip r:embed="rId4">
            <a:alphaModFix/>
          </a:blip>
          <a:srcRect b="0" l="0" r="0" t="0"/>
          <a:stretch/>
        </p:blipFill>
        <p:spPr>
          <a:xfrm>
            <a:off x="6460711" y="1992773"/>
            <a:ext cx="5129186" cy="3414114"/>
          </a:xfrm>
          <a:prstGeom prst="rect">
            <a:avLst/>
          </a:prstGeom>
          <a:noFill/>
          <a:ln>
            <a:noFill/>
          </a:ln>
        </p:spPr>
      </p:pic>
      <p:sp>
        <p:nvSpPr>
          <p:cNvPr id="179" name="Google Shape;179;p30"/>
          <p:cNvSpPr txBox="1"/>
          <p:nvPr/>
        </p:nvSpPr>
        <p:spPr>
          <a:xfrm>
            <a:off x="6460710" y="5406887"/>
            <a:ext cx="5101563"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ivabalk</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180" name="Google Shape;180;p30"/>
          <p:cNvSpPr txBox="1"/>
          <p:nvPr/>
        </p:nvSpPr>
        <p:spPr>
          <a:xfrm>
            <a:off x="609688" y="1337034"/>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6. MATÉRIAS-PRIMAS VEGETAIS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grpSp>
        <p:nvGrpSpPr>
          <p:cNvPr id="186" name="Google Shape;186;ge047db3c6b_3_49"/>
          <p:cNvGrpSpPr/>
          <p:nvPr/>
        </p:nvGrpSpPr>
        <p:grpSpPr>
          <a:xfrm flipH="1">
            <a:off x="1087342" y="2950093"/>
            <a:ext cx="9911946" cy="3252999"/>
            <a:chOff x="820463" y="2653531"/>
            <a:chExt cx="10324512" cy="3388399"/>
          </a:xfrm>
        </p:grpSpPr>
        <p:pic>
          <p:nvPicPr>
            <p:cNvPr id="187" name="Google Shape;187;ge047db3c6b_3_49"/>
            <p:cNvPicPr preferRelativeResize="0"/>
            <p:nvPr/>
          </p:nvPicPr>
          <p:blipFill rotWithShape="1">
            <a:blip r:embed="rId4">
              <a:alphaModFix/>
            </a:blip>
            <a:srcRect b="0" l="0" r="0" t="0"/>
            <a:stretch/>
          </p:blipFill>
          <p:spPr>
            <a:xfrm>
              <a:off x="6986485" y="2653531"/>
              <a:ext cx="4158490" cy="3388399"/>
            </a:xfrm>
            <a:prstGeom prst="rect">
              <a:avLst/>
            </a:prstGeom>
            <a:noFill/>
            <a:ln>
              <a:noFill/>
            </a:ln>
          </p:spPr>
        </p:pic>
        <p:pic>
          <p:nvPicPr>
            <p:cNvPr id="188" name="Google Shape;188;ge047db3c6b_3_49"/>
            <p:cNvPicPr preferRelativeResize="0"/>
            <p:nvPr/>
          </p:nvPicPr>
          <p:blipFill rotWithShape="1">
            <a:blip r:embed="rId4">
              <a:alphaModFix/>
            </a:blip>
            <a:srcRect b="0" l="0" r="0" t="0"/>
            <a:stretch/>
          </p:blipFill>
          <p:spPr>
            <a:xfrm>
              <a:off x="3922009" y="2653531"/>
              <a:ext cx="4158490" cy="3388399"/>
            </a:xfrm>
            <a:prstGeom prst="rect">
              <a:avLst/>
            </a:prstGeom>
            <a:noFill/>
            <a:ln>
              <a:noFill/>
            </a:ln>
          </p:spPr>
        </p:pic>
        <p:pic>
          <p:nvPicPr>
            <p:cNvPr id="189" name="Google Shape;189;ge047db3c6b_3_49"/>
            <p:cNvPicPr preferRelativeResize="0"/>
            <p:nvPr/>
          </p:nvPicPr>
          <p:blipFill rotWithShape="1">
            <a:blip r:embed="rId4">
              <a:alphaModFix/>
            </a:blip>
            <a:srcRect b="0" l="0" r="0" t="0"/>
            <a:stretch/>
          </p:blipFill>
          <p:spPr>
            <a:xfrm>
              <a:off x="820463" y="2653531"/>
              <a:ext cx="4158490" cy="3388399"/>
            </a:xfrm>
            <a:prstGeom prst="rect">
              <a:avLst/>
            </a:prstGeom>
            <a:noFill/>
            <a:ln>
              <a:noFill/>
            </a:ln>
          </p:spPr>
        </p:pic>
      </p:grpSp>
      <p:pic>
        <p:nvPicPr>
          <p:cNvPr id="190" name="Google Shape;190;ge047db3c6b_3_49"/>
          <p:cNvPicPr preferRelativeResize="0"/>
          <p:nvPr/>
        </p:nvPicPr>
        <p:blipFill rotWithShape="1">
          <a:blip r:embed="rId5">
            <a:alphaModFix/>
          </a:blip>
          <a:srcRect b="0" l="0" r="0" t="0"/>
          <a:stretch/>
        </p:blipFill>
        <p:spPr>
          <a:xfrm rot="-540953">
            <a:off x="5985990" y="447238"/>
            <a:ext cx="6034277" cy="4139514"/>
          </a:xfrm>
          <a:prstGeom prst="rect">
            <a:avLst/>
          </a:prstGeom>
          <a:noFill/>
          <a:ln>
            <a:noFill/>
          </a:ln>
        </p:spPr>
      </p:pic>
      <p:pic>
        <p:nvPicPr>
          <p:cNvPr id="191" name="Google Shape;191;ge047db3c6b_3_49"/>
          <p:cNvPicPr preferRelativeResize="0"/>
          <p:nvPr/>
        </p:nvPicPr>
        <p:blipFill rotWithShape="1">
          <a:blip r:embed="rId6">
            <a:alphaModFix/>
          </a:blip>
          <a:srcRect b="0" l="0" r="0" t="0"/>
          <a:stretch/>
        </p:blipFill>
        <p:spPr>
          <a:xfrm>
            <a:off x="1479415" y="2445622"/>
            <a:ext cx="1101089" cy="1101089"/>
          </a:xfrm>
          <a:prstGeom prst="rect">
            <a:avLst/>
          </a:prstGeom>
          <a:noFill/>
          <a:ln>
            <a:noFill/>
          </a:ln>
        </p:spPr>
      </p:pic>
      <p:sp>
        <p:nvSpPr>
          <p:cNvPr id="192" name="Google Shape;192;ge047db3c6b_3_49"/>
          <p:cNvSpPr txBox="1"/>
          <p:nvPr/>
        </p:nvSpPr>
        <p:spPr>
          <a:xfrm>
            <a:off x="1479415" y="3602661"/>
            <a:ext cx="9362190" cy="242676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Na Farmácias Viva Modelo I, é possível exemplificar as seguintes preparações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de remédios caseiros para uso tópico a partir da planta medicinal fresca: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 chá por infusão das folhas de alecrim pimenta (</a:t>
            </a:r>
            <a:r>
              <a:rPr b="1" i="1" lang="pt-BR" sz="1600" u="none" cap="none" strike="noStrike">
                <a:solidFill>
                  <a:schemeClr val="lt1"/>
                </a:solidFill>
                <a:latin typeface="Helvetica Neue"/>
                <a:ea typeface="Helvetica Neue"/>
                <a:cs typeface="Helvetica Neue"/>
                <a:sym typeface="Helvetica Neue"/>
              </a:rPr>
              <a:t>Lippia origanoides</a:t>
            </a:r>
            <a:r>
              <a:rPr b="1" i="0" lang="pt-BR" sz="1600" u="none" cap="none" strike="noStrike">
                <a:solidFill>
                  <a:schemeClr val="lt1"/>
                </a:solidFill>
                <a:latin typeface="Helvetica Neue"/>
                <a:ea typeface="Helvetica Neue"/>
                <a:cs typeface="Helvetica Neue"/>
                <a:sym typeface="Helvetica Neue"/>
              </a:rPr>
              <a:t> Kunth; ex. </a:t>
            </a:r>
            <a:r>
              <a:rPr b="1" i="1" lang="pt-BR" sz="1600" u="none" cap="none" strike="noStrike">
                <a:solidFill>
                  <a:schemeClr val="lt1"/>
                </a:solidFill>
                <a:latin typeface="Helvetica Neue"/>
                <a:ea typeface="Helvetica Neue"/>
                <a:cs typeface="Helvetica Neue"/>
                <a:sym typeface="Helvetica Neue"/>
              </a:rPr>
              <a:t>Lippia </a:t>
            </a:r>
            <a:endParaRPr/>
          </a:p>
          <a:p>
            <a:pPr indent="0" lvl="0" marL="0" marR="0" rtl="0" algn="l">
              <a:lnSpc>
                <a:spcPct val="150000"/>
              </a:lnSpc>
              <a:spcBef>
                <a:spcPts val="0"/>
              </a:spcBef>
              <a:spcAft>
                <a:spcPts val="0"/>
              </a:spcAft>
              <a:buClr>
                <a:srgbClr val="000000"/>
              </a:buClr>
              <a:buSzPts val="1600"/>
              <a:buFont typeface="Arial"/>
              <a:buNone/>
            </a:pPr>
            <a:r>
              <a:rPr b="1" i="1" lang="pt-BR" sz="1600" u="none" cap="none" strike="noStrike">
                <a:solidFill>
                  <a:schemeClr val="lt1"/>
                </a:solidFill>
                <a:latin typeface="Helvetica Neue"/>
                <a:ea typeface="Helvetica Neue"/>
                <a:cs typeface="Helvetica Neue"/>
                <a:sym typeface="Helvetica Neue"/>
              </a:rPr>
              <a:t>sidoides</a:t>
            </a:r>
            <a:r>
              <a:rPr b="1" i="0" lang="pt-BR" sz="1600" u="none" cap="none" strike="noStrike">
                <a:solidFill>
                  <a:schemeClr val="lt1"/>
                </a:solidFill>
                <a:latin typeface="Helvetica Neue"/>
                <a:ea typeface="Helvetica Neue"/>
                <a:cs typeface="Helvetica Neue"/>
                <a:sym typeface="Helvetica Neue"/>
              </a:rPr>
              <a:t> Cham.), como antimicrobiano para uso local imediato; o chá por decocção da aroeira do sertão (</a:t>
            </a:r>
            <a:r>
              <a:rPr b="1" i="1" lang="pt-BR" sz="1600" u="none" cap="none" strike="noStrike">
                <a:solidFill>
                  <a:schemeClr val="lt1"/>
                </a:solidFill>
                <a:latin typeface="Helvetica Neue"/>
                <a:ea typeface="Helvetica Neue"/>
                <a:cs typeface="Helvetica Neue"/>
                <a:sym typeface="Helvetica Neue"/>
              </a:rPr>
              <a:t>Myracrodruon urundeuva</a:t>
            </a:r>
            <a:r>
              <a:rPr b="1" i="0" lang="pt-BR" sz="1600" u="none" cap="none" strike="noStrike">
                <a:solidFill>
                  <a:schemeClr val="lt1"/>
                </a:solidFill>
                <a:latin typeface="Helvetica Neue"/>
                <a:ea typeface="Helvetica Neue"/>
                <a:cs typeface="Helvetica Neue"/>
                <a:sym typeface="Helvetica Neue"/>
              </a:rPr>
              <a:t> Allemão), para lavagem de feridas como cicatrizante;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 gel fresco da babosa tem uso tópico em feridas e queimaduras de primeiro grau.</a:t>
            </a:r>
            <a:endParaRPr b="1" i="0" sz="1600" u="none" cap="none" strike="noStrike">
              <a:solidFill>
                <a:schemeClr val="lt1"/>
              </a:solidFill>
              <a:latin typeface="Helvetica Neue"/>
              <a:ea typeface="Helvetica Neue"/>
              <a:cs typeface="Helvetica Neue"/>
              <a:sym typeface="Helvetica Neue"/>
            </a:endParaRPr>
          </a:p>
        </p:txBody>
      </p:sp>
      <p:sp>
        <p:nvSpPr>
          <p:cNvPr id="193" name="Google Shape;193;ge047db3c6b_3_49"/>
          <p:cNvSpPr txBox="1"/>
          <p:nvPr/>
        </p:nvSpPr>
        <p:spPr>
          <a:xfrm>
            <a:off x="609688" y="1337034"/>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6. MATÉRIAS-PRIMAS VEGETAIS </a:t>
            </a:r>
            <a:endParaRPr/>
          </a:p>
        </p:txBody>
      </p:sp>
      <p:sp>
        <p:nvSpPr>
          <p:cNvPr id="194" name="Google Shape;194;ge047db3c6b_3_49"/>
          <p:cNvSpPr txBox="1"/>
          <p:nvPr/>
        </p:nvSpPr>
        <p:spPr>
          <a:xfrm>
            <a:off x="5249215" y="2690512"/>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Alecrim pimenta</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pic>
        <p:nvPicPr>
          <p:cNvPr id="200" name="Google Shape;200;ge047db3c6b_1_34"/>
          <p:cNvPicPr preferRelativeResize="0"/>
          <p:nvPr/>
        </p:nvPicPr>
        <p:blipFill rotWithShape="1">
          <a:blip r:embed="rId4">
            <a:alphaModFix/>
          </a:blip>
          <a:srcRect b="0" l="0" r="0" t="0"/>
          <a:stretch/>
        </p:blipFill>
        <p:spPr>
          <a:xfrm>
            <a:off x="5386486" y="-108526"/>
            <a:ext cx="8616462" cy="6858000"/>
          </a:xfrm>
          <a:prstGeom prst="rect">
            <a:avLst/>
          </a:prstGeom>
          <a:noFill/>
          <a:ln>
            <a:noFill/>
          </a:ln>
        </p:spPr>
      </p:pic>
      <p:grpSp>
        <p:nvGrpSpPr>
          <p:cNvPr id="201" name="Google Shape;201;ge047db3c6b_1_34"/>
          <p:cNvGrpSpPr/>
          <p:nvPr/>
        </p:nvGrpSpPr>
        <p:grpSpPr>
          <a:xfrm flipH="1">
            <a:off x="671187" y="2842279"/>
            <a:ext cx="4320657" cy="3373170"/>
            <a:chOff x="671473" y="2829922"/>
            <a:chExt cx="4320657" cy="3373170"/>
          </a:xfrm>
        </p:grpSpPr>
        <p:pic>
          <p:nvPicPr>
            <p:cNvPr id="202" name="Google Shape;202;ge047db3c6b_1_34"/>
            <p:cNvPicPr preferRelativeResize="0"/>
            <p:nvPr/>
          </p:nvPicPr>
          <p:blipFill rotWithShape="1">
            <a:blip r:embed="rId5">
              <a:alphaModFix/>
            </a:blip>
            <a:srcRect b="0" l="0" r="0" t="0"/>
            <a:stretch/>
          </p:blipFill>
          <p:spPr>
            <a:xfrm flipH="1">
              <a:off x="671473" y="3991458"/>
              <a:ext cx="2714278" cy="2211634"/>
            </a:xfrm>
            <a:prstGeom prst="rect">
              <a:avLst/>
            </a:prstGeom>
            <a:noFill/>
            <a:ln>
              <a:noFill/>
            </a:ln>
          </p:spPr>
        </p:pic>
        <p:pic>
          <p:nvPicPr>
            <p:cNvPr id="203" name="Google Shape;203;ge047db3c6b_1_34"/>
            <p:cNvPicPr preferRelativeResize="0"/>
            <p:nvPr/>
          </p:nvPicPr>
          <p:blipFill rotWithShape="1">
            <a:blip r:embed="rId5">
              <a:alphaModFix/>
            </a:blip>
            <a:srcRect b="0" l="0" r="0" t="0"/>
            <a:stretch/>
          </p:blipFill>
          <p:spPr>
            <a:xfrm flipH="1">
              <a:off x="671473" y="2829922"/>
              <a:ext cx="2714278" cy="2211634"/>
            </a:xfrm>
            <a:prstGeom prst="rect">
              <a:avLst/>
            </a:prstGeom>
            <a:noFill/>
            <a:ln>
              <a:noFill/>
            </a:ln>
          </p:spPr>
        </p:pic>
        <p:pic>
          <p:nvPicPr>
            <p:cNvPr id="204" name="Google Shape;204;ge047db3c6b_1_34"/>
            <p:cNvPicPr preferRelativeResize="0"/>
            <p:nvPr/>
          </p:nvPicPr>
          <p:blipFill rotWithShape="1">
            <a:blip r:embed="rId5">
              <a:alphaModFix/>
            </a:blip>
            <a:srcRect b="0" l="0" r="0" t="0"/>
            <a:stretch/>
          </p:blipFill>
          <p:spPr>
            <a:xfrm flipH="1">
              <a:off x="2277852" y="3991458"/>
              <a:ext cx="2714278" cy="2211634"/>
            </a:xfrm>
            <a:prstGeom prst="rect">
              <a:avLst/>
            </a:prstGeom>
            <a:noFill/>
            <a:ln>
              <a:noFill/>
            </a:ln>
          </p:spPr>
        </p:pic>
        <p:pic>
          <p:nvPicPr>
            <p:cNvPr id="205" name="Google Shape;205;ge047db3c6b_1_34"/>
            <p:cNvPicPr preferRelativeResize="0"/>
            <p:nvPr/>
          </p:nvPicPr>
          <p:blipFill rotWithShape="1">
            <a:blip r:embed="rId5">
              <a:alphaModFix/>
            </a:blip>
            <a:srcRect b="0" l="0" r="0" t="0"/>
            <a:stretch/>
          </p:blipFill>
          <p:spPr>
            <a:xfrm flipH="1">
              <a:off x="2277852" y="2829922"/>
              <a:ext cx="2714278" cy="2211634"/>
            </a:xfrm>
            <a:prstGeom prst="rect">
              <a:avLst/>
            </a:prstGeom>
            <a:noFill/>
            <a:ln>
              <a:noFill/>
            </a:ln>
          </p:spPr>
        </p:pic>
      </p:grpSp>
      <p:sp>
        <p:nvSpPr>
          <p:cNvPr id="206" name="Google Shape;206;ge047db3c6b_1_34"/>
          <p:cNvSpPr txBox="1"/>
          <p:nvPr/>
        </p:nvSpPr>
        <p:spPr>
          <a:xfrm>
            <a:off x="6591250" y="6376650"/>
            <a:ext cx="1142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Aroeira</a:t>
            </a:r>
            <a:endParaRPr b="0" i="0" sz="1200" u="none" cap="none" strike="noStrike">
              <a:solidFill>
                <a:srgbClr val="000000"/>
              </a:solidFill>
              <a:latin typeface="Helvetica Neue"/>
              <a:ea typeface="Helvetica Neue"/>
              <a:cs typeface="Helvetica Neue"/>
              <a:sym typeface="Helvetica Neue"/>
            </a:endParaRPr>
          </a:p>
        </p:txBody>
      </p:sp>
      <p:sp>
        <p:nvSpPr>
          <p:cNvPr id="207" name="Google Shape;207;ge047db3c6b_1_34"/>
          <p:cNvSpPr txBox="1"/>
          <p:nvPr/>
        </p:nvSpPr>
        <p:spPr>
          <a:xfrm>
            <a:off x="6413500" y="1927225"/>
            <a:ext cx="149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Calibri"/>
                <a:ea typeface="Calibri"/>
                <a:cs typeface="Calibri"/>
                <a:sym typeface="Calibri"/>
              </a:rPr>
              <a:t>TÁ NO GDRIVE</a:t>
            </a:r>
            <a:endParaRPr b="0" i="0" sz="1400" u="none" cap="none" strike="noStrike">
              <a:solidFill>
                <a:srgbClr val="FF0000"/>
              </a:solidFill>
              <a:latin typeface="Calibri"/>
              <a:ea typeface="Calibri"/>
              <a:cs typeface="Calibri"/>
              <a:sym typeface="Calibri"/>
            </a:endParaRPr>
          </a:p>
        </p:txBody>
      </p:sp>
      <p:sp>
        <p:nvSpPr>
          <p:cNvPr id="208" name="Google Shape;208;ge047db3c6b_1_34"/>
          <p:cNvSpPr txBox="1"/>
          <p:nvPr/>
        </p:nvSpPr>
        <p:spPr>
          <a:xfrm>
            <a:off x="609688" y="1337034"/>
            <a:ext cx="455543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6. MATÉRIAS-PRIMAS VEGETAIS </a:t>
            </a:r>
            <a:endParaRPr/>
          </a:p>
        </p:txBody>
      </p:sp>
      <p:sp>
        <p:nvSpPr>
          <p:cNvPr id="209" name="Google Shape;209;ge047db3c6b_1_34"/>
          <p:cNvSpPr txBox="1"/>
          <p:nvPr/>
        </p:nvSpPr>
        <p:spPr>
          <a:xfrm>
            <a:off x="1010587" y="4351726"/>
            <a:ext cx="3647909" cy="165830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Atenção: veja o curso sobre preparação de remédios caseiros para Agentes Comunitários de Saúde do MS.</a:t>
            </a:r>
            <a:endParaRPr b="1" i="0" sz="1600" u="none" cap="none" strike="noStrike">
              <a:solidFill>
                <a:schemeClr val="lt1"/>
              </a:solidFill>
              <a:latin typeface="Helvetica Neue"/>
              <a:ea typeface="Helvetica Neue"/>
              <a:cs typeface="Helvetica Neue"/>
              <a:sym typeface="Helvetica Neue"/>
            </a:endParaRPr>
          </a:p>
        </p:txBody>
      </p:sp>
      <p:pic>
        <p:nvPicPr>
          <p:cNvPr id="210" name="Google Shape;210;ge047db3c6b_1_34"/>
          <p:cNvPicPr preferRelativeResize="0"/>
          <p:nvPr/>
        </p:nvPicPr>
        <p:blipFill rotWithShape="1">
          <a:blip r:embed="rId6">
            <a:alphaModFix/>
          </a:blip>
          <a:srcRect b="0" l="0" r="0" t="0"/>
          <a:stretch/>
        </p:blipFill>
        <p:spPr>
          <a:xfrm>
            <a:off x="3412993" y="2348462"/>
            <a:ext cx="1184210" cy="11842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pic>
        <p:nvPicPr>
          <p:cNvPr id="216" name="Google Shape;216;ge047db3c6b_1_57"/>
          <p:cNvPicPr preferRelativeResize="0"/>
          <p:nvPr/>
        </p:nvPicPr>
        <p:blipFill rotWithShape="1">
          <a:blip r:embed="rId4">
            <a:alphaModFix/>
          </a:blip>
          <a:srcRect b="0" l="0" r="0" t="0"/>
          <a:stretch/>
        </p:blipFill>
        <p:spPr>
          <a:xfrm>
            <a:off x="6562900" y="2200066"/>
            <a:ext cx="5229461" cy="5229461"/>
          </a:xfrm>
          <a:prstGeom prst="rect">
            <a:avLst/>
          </a:prstGeom>
          <a:noFill/>
          <a:ln>
            <a:noFill/>
          </a:ln>
        </p:spPr>
      </p:pic>
      <p:sp>
        <p:nvSpPr>
          <p:cNvPr id="217" name="Google Shape;217;ge047db3c6b_1_57"/>
          <p:cNvSpPr txBox="1"/>
          <p:nvPr/>
        </p:nvSpPr>
        <p:spPr>
          <a:xfrm>
            <a:off x="643123" y="1842257"/>
            <a:ext cx="10965702" cy="119249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Droga vegetal é a planta medicinal, ou suas partes, que contenham as substâncias, ou classes de substâncias, que causam a ação terapêutica, após processos de coleta, estabilização, quando aplicável, e secagem, podendo estar na forma íntegra, rasurada, triturada ou pulverizada (BRASIL, 2021).</a:t>
            </a:r>
            <a:endParaRPr b="0" i="0" sz="1400" u="none" cap="none" strike="noStrike">
              <a:solidFill>
                <a:srgbClr val="000000"/>
              </a:solidFill>
              <a:latin typeface="Arial"/>
              <a:ea typeface="Arial"/>
              <a:cs typeface="Arial"/>
              <a:sym typeface="Arial"/>
            </a:endParaRPr>
          </a:p>
        </p:txBody>
      </p:sp>
      <p:sp>
        <p:nvSpPr>
          <p:cNvPr id="218" name="Google Shape;218;ge047db3c6b_1_57"/>
          <p:cNvSpPr txBox="1"/>
          <p:nvPr/>
        </p:nvSpPr>
        <p:spPr>
          <a:xfrm>
            <a:off x="583175" y="1287528"/>
            <a:ext cx="10389600" cy="57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7. DROGA VEGETAL</a:t>
            </a:r>
            <a:endParaRPr/>
          </a:p>
        </p:txBody>
      </p:sp>
      <p:sp>
        <p:nvSpPr>
          <p:cNvPr id="219" name="Google Shape;219;ge047db3c6b_1_57"/>
          <p:cNvSpPr txBox="1"/>
          <p:nvPr/>
        </p:nvSpPr>
        <p:spPr>
          <a:xfrm>
            <a:off x="7753825" y="5770725"/>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flor de calêndula rasurada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James C</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20" name="Google Shape;220;ge047db3c6b_1_57"/>
          <p:cNvSpPr txBox="1"/>
          <p:nvPr/>
        </p:nvSpPr>
        <p:spPr>
          <a:xfrm>
            <a:off x="643123" y="3300972"/>
            <a:ext cx="5520138" cy="2609498"/>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Importante ressaltar que, conforme citado anteriormente, matéria-prima vegetal compreende a planta medicinal, a droga vegetal ou o derivado vegetal (extratos). Assim, a droga vegetal pode ser considerada matéria-prima para preparação de chás medicinais  - preparações extemporâneas  e extratos para a formulação de fitoterápicos  - Esquema 1 - no próximo slide.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pic>
        <p:nvPicPr>
          <p:cNvPr id="226" name="Google Shape;226;p31"/>
          <p:cNvPicPr preferRelativeResize="0"/>
          <p:nvPr/>
        </p:nvPicPr>
        <p:blipFill rotWithShape="1">
          <a:blip r:embed="rId4">
            <a:alphaModFix/>
          </a:blip>
          <a:srcRect b="0" l="0" r="0" t="0"/>
          <a:stretch/>
        </p:blipFill>
        <p:spPr>
          <a:xfrm>
            <a:off x="2107725" y="1783425"/>
            <a:ext cx="8149949" cy="4960275"/>
          </a:xfrm>
          <a:prstGeom prst="rect">
            <a:avLst/>
          </a:prstGeom>
          <a:noFill/>
          <a:ln>
            <a:noFill/>
          </a:ln>
        </p:spPr>
      </p:pic>
      <p:sp>
        <p:nvSpPr>
          <p:cNvPr id="227" name="Google Shape;227;p31"/>
          <p:cNvSpPr txBox="1"/>
          <p:nvPr/>
        </p:nvSpPr>
        <p:spPr>
          <a:xfrm>
            <a:off x="583175" y="1287528"/>
            <a:ext cx="10389600" cy="57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7. DROGA VEGETAL</a:t>
            </a:r>
            <a:endParaRPr/>
          </a:p>
        </p:txBody>
      </p:sp>
      <p:pic>
        <p:nvPicPr>
          <p:cNvPr id="228" name="Google Shape;228;p31"/>
          <p:cNvPicPr preferRelativeResize="0"/>
          <p:nvPr/>
        </p:nvPicPr>
        <p:blipFill rotWithShape="1">
          <a:blip r:embed="rId5">
            <a:alphaModFix/>
          </a:blip>
          <a:srcRect b="0" l="0" r="0" t="0"/>
          <a:stretch/>
        </p:blipFill>
        <p:spPr>
          <a:xfrm>
            <a:off x="10355669" y="5452538"/>
            <a:ext cx="519111" cy="519111"/>
          </a:xfrm>
          <a:prstGeom prst="rect">
            <a:avLst/>
          </a:prstGeom>
          <a:noFill/>
          <a:ln>
            <a:noFill/>
          </a:ln>
        </p:spPr>
      </p:pic>
      <p:pic>
        <p:nvPicPr>
          <p:cNvPr id="229" name="Google Shape;229;p31"/>
          <p:cNvPicPr preferRelativeResize="0"/>
          <p:nvPr/>
        </p:nvPicPr>
        <p:blipFill rotWithShape="1">
          <a:blip r:embed="rId6">
            <a:alphaModFix/>
          </a:blip>
          <a:srcRect b="0" l="0" r="0" t="0"/>
          <a:stretch/>
        </p:blipFill>
        <p:spPr>
          <a:xfrm>
            <a:off x="10355669" y="6043721"/>
            <a:ext cx="519111" cy="5191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pic>
        <p:nvPicPr>
          <p:cNvPr id="235" name="Google Shape;235;p32"/>
          <p:cNvPicPr preferRelativeResize="0"/>
          <p:nvPr/>
        </p:nvPicPr>
        <p:blipFill rotWithShape="1">
          <a:blip r:embed="rId4">
            <a:alphaModFix/>
          </a:blip>
          <a:srcRect b="0" l="0" r="0" t="0"/>
          <a:stretch/>
        </p:blipFill>
        <p:spPr>
          <a:xfrm>
            <a:off x="583177" y="3022251"/>
            <a:ext cx="2933326" cy="2279101"/>
          </a:xfrm>
          <a:prstGeom prst="rect">
            <a:avLst/>
          </a:prstGeom>
          <a:noFill/>
          <a:ln>
            <a:noFill/>
          </a:ln>
        </p:spPr>
      </p:pic>
      <p:pic>
        <p:nvPicPr>
          <p:cNvPr id="236" name="Google Shape;236;p32"/>
          <p:cNvPicPr preferRelativeResize="0"/>
          <p:nvPr/>
        </p:nvPicPr>
        <p:blipFill rotWithShape="1">
          <a:blip r:embed="rId4">
            <a:alphaModFix/>
          </a:blip>
          <a:srcRect b="0" l="0" r="0" t="0"/>
          <a:stretch/>
        </p:blipFill>
        <p:spPr>
          <a:xfrm>
            <a:off x="2826252" y="3022251"/>
            <a:ext cx="2933326" cy="2279101"/>
          </a:xfrm>
          <a:prstGeom prst="rect">
            <a:avLst/>
          </a:prstGeom>
          <a:noFill/>
          <a:ln>
            <a:noFill/>
          </a:ln>
        </p:spPr>
      </p:pic>
      <p:pic>
        <p:nvPicPr>
          <p:cNvPr id="237" name="Google Shape;237;p32"/>
          <p:cNvPicPr preferRelativeResize="0"/>
          <p:nvPr/>
        </p:nvPicPr>
        <p:blipFill rotWithShape="1">
          <a:blip r:embed="rId4">
            <a:alphaModFix/>
          </a:blip>
          <a:srcRect b="0" l="0" r="0" t="0"/>
          <a:stretch/>
        </p:blipFill>
        <p:spPr>
          <a:xfrm>
            <a:off x="583177" y="3505201"/>
            <a:ext cx="2933326" cy="2279101"/>
          </a:xfrm>
          <a:prstGeom prst="rect">
            <a:avLst/>
          </a:prstGeom>
          <a:noFill/>
          <a:ln>
            <a:noFill/>
          </a:ln>
        </p:spPr>
      </p:pic>
      <p:pic>
        <p:nvPicPr>
          <p:cNvPr id="238" name="Google Shape;238;p32"/>
          <p:cNvPicPr preferRelativeResize="0"/>
          <p:nvPr/>
        </p:nvPicPr>
        <p:blipFill rotWithShape="1">
          <a:blip r:embed="rId4">
            <a:alphaModFix/>
          </a:blip>
          <a:srcRect b="0" l="0" r="0" t="0"/>
          <a:stretch/>
        </p:blipFill>
        <p:spPr>
          <a:xfrm>
            <a:off x="2826252" y="3505201"/>
            <a:ext cx="2933326" cy="2279101"/>
          </a:xfrm>
          <a:prstGeom prst="rect">
            <a:avLst/>
          </a:prstGeom>
          <a:noFill/>
          <a:ln>
            <a:noFill/>
          </a:ln>
        </p:spPr>
      </p:pic>
      <p:pic>
        <p:nvPicPr>
          <p:cNvPr id="239" name="Google Shape;239;p32"/>
          <p:cNvPicPr preferRelativeResize="0"/>
          <p:nvPr/>
        </p:nvPicPr>
        <p:blipFill rotWithShape="1">
          <a:blip r:embed="rId5">
            <a:alphaModFix/>
          </a:blip>
          <a:srcRect b="0" l="0" r="0" t="0"/>
          <a:stretch/>
        </p:blipFill>
        <p:spPr>
          <a:xfrm>
            <a:off x="6334900" y="2069555"/>
            <a:ext cx="4938278" cy="3703697"/>
          </a:xfrm>
          <a:prstGeom prst="rect">
            <a:avLst/>
          </a:prstGeom>
          <a:noFill/>
          <a:ln>
            <a:noFill/>
          </a:ln>
        </p:spPr>
      </p:pic>
      <p:sp>
        <p:nvSpPr>
          <p:cNvPr id="240" name="Google Shape;240;p32"/>
          <p:cNvSpPr txBox="1"/>
          <p:nvPr/>
        </p:nvSpPr>
        <p:spPr>
          <a:xfrm>
            <a:off x="6334900" y="5773252"/>
            <a:ext cx="4938278"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camomila</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Rudolf Langer</a:t>
            </a:r>
            <a:r>
              <a:rPr b="0" i="0" lang="pt-BR" sz="1200" u="none" cap="none" strike="noStrike">
                <a:solidFill>
                  <a:schemeClr val="dk1"/>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7">
                  <a:extLst>
                    <a:ext uri="{A12FA001-AC4F-418D-AE19-62706E023703}">
                      <ahyp:hlinkClr val="tx"/>
                    </a:ext>
                  </a:extLst>
                </a:hlinkClick>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41" name="Google Shape;241;p32"/>
          <p:cNvSpPr txBox="1"/>
          <p:nvPr/>
        </p:nvSpPr>
        <p:spPr>
          <a:xfrm>
            <a:off x="583175" y="1287528"/>
            <a:ext cx="2852003" cy="4053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7. DROGA VEGETAL</a:t>
            </a:r>
            <a:endParaRPr/>
          </a:p>
        </p:txBody>
      </p:sp>
      <p:sp>
        <p:nvSpPr>
          <p:cNvPr id="242" name="Google Shape;242;p32"/>
          <p:cNvSpPr txBox="1"/>
          <p:nvPr/>
        </p:nvSpPr>
        <p:spPr>
          <a:xfrm>
            <a:off x="803000" y="3774850"/>
            <a:ext cx="45060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Agência Nacional de Vigilância Sanitária - ANVISA -  lançou o Guia de orientação para registro de Medicamento Fitoterápico e o registro e a notificação de Produto Tradicional Fitoterápico (BRASIL, 2014b).    </a:t>
            </a:r>
            <a:endParaRPr b="1" i="0" sz="1400" u="none" cap="none" strike="noStrike">
              <a:solidFill>
                <a:schemeClr val="lt1"/>
              </a:solidFill>
            </a:endParaRPr>
          </a:p>
        </p:txBody>
      </p:sp>
      <p:pic>
        <p:nvPicPr>
          <p:cNvPr id="243" name="Google Shape;243;p32"/>
          <p:cNvPicPr preferRelativeResize="0"/>
          <p:nvPr/>
        </p:nvPicPr>
        <p:blipFill rotWithShape="1">
          <a:blip r:embed="rId8">
            <a:alphaModFix/>
          </a:blip>
          <a:srcRect b="0" l="0" r="0" t="0"/>
          <a:stretch/>
        </p:blipFill>
        <p:spPr>
          <a:xfrm>
            <a:off x="4536073" y="2565024"/>
            <a:ext cx="940175" cy="94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pic>
        <p:nvPicPr>
          <p:cNvPr id="249" name="Google Shape;249;ge047db3c6b_1_74"/>
          <p:cNvPicPr preferRelativeResize="0"/>
          <p:nvPr/>
        </p:nvPicPr>
        <p:blipFill rotWithShape="1">
          <a:blip r:embed="rId4">
            <a:alphaModFix/>
          </a:blip>
          <a:srcRect b="0" l="0" r="0" t="0"/>
          <a:stretch/>
        </p:blipFill>
        <p:spPr>
          <a:xfrm>
            <a:off x="7839174" y="3872400"/>
            <a:ext cx="2466361" cy="2009628"/>
          </a:xfrm>
          <a:prstGeom prst="rect">
            <a:avLst/>
          </a:prstGeom>
          <a:noFill/>
          <a:ln>
            <a:noFill/>
          </a:ln>
        </p:spPr>
      </p:pic>
      <p:pic>
        <p:nvPicPr>
          <p:cNvPr id="250" name="Google Shape;250;ge047db3c6b_1_74"/>
          <p:cNvPicPr preferRelativeResize="0"/>
          <p:nvPr/>
        </p:nvPicPr>
        <p:blipFill rotWithShape="1">
          <a:blip r:embed="rId4">
            <a:alphaModFix/>
          </a:blip>
          <a:srcRect b="0" l="0" r="0" t="0"/>
          <a:stretch/>
        </p:blipFill>
        <p:spPr>
          <a:xfrm>
            <a:off x="7839174" y="2816957"/>
            <a:ext cx="2466361" cy="2009628"/>
          </a:xfrm>
          <a:prstGeom prst="rect">
            <a:avLst/>
          </a:prstGeom>
          <a:noFill/>
          <a:ln>
            <a:noFill/>
          </a:ln>
        </p:spPr>
      </p:pic>
      <p:pic>
        <p:nvPicPr>
          <p:cNvPr id="251" name="Google Shape;251;ge047db3c6b_1_74"/>
          <p:cNvPicPr preferRelativeResize="0"/>
          <p:nvPr/>
        </p:nvPicPr>
        <p:blipFill rotWithShape="1">
          <a:blip r:embed="rId4">
            <a:alphaModFix/>
          </a:blip>
          <a:srcRect b="0" l="0" r="0" t="0"/>
          <a:stretch/>
        </p:blipFill>
        <p:spPr>
          <a:xfrm>
            <a:off x="6125733" y="3872400"/>
            <a:ext cx="2466361" cy="2009628"/>
          </a:xfrm>
          <a:prstGeom prst="rect">
            <a:avLst/>
          </a:prstGeom>
          <a:noFill/>
          <a:ln>
            <a:noFill/>
          </a:ln>
        </p:spPr>
      </p:pic>
      <p:pic>
        <p:nvPicPr>
          <p:cNvPr id="252" name="Google Shape;252;ge047db3c6b_1_74"/>
          <p:cNvPicPr preferRelativeResize="0"/>
          <p:nvPr/>
        </p:nvPicPr>
        <p:blipFill rotWithShape="1">
          <a:blip r:embed="rId4">
            <a:alphaModFix/>
          </a:blip>
          <a:srcRect b="0" l="0" r="0" t="0"/>
          <a:stretch/>
        </p:blipFill>
        <p:spPr>
          <a:xfrm>
            <a:off x="6125733" y="2816957"/>
            <a:ext cx="2466361" cy="2009628"/>
          </a:xfrm>
          <a:prstGeom prst="rect">
            <a:avLst/>
          </a:prstGeom>
          <a:noFill/>
          <a:ln>
            <a:noFill/>
          </a:ln>
        </p:spPr>
      </p:pic>
      <p:pic>
        <p:nvPicPr>
          <p:cNvPr id="253" name="Google Shape;253;ge047db3c6b_1_74"/>
          <p:cNvPicPr preferRelativeResize="0"/>
          <p:nvPr/>
        </p:nvPicPr>
        <p:blipFill rotWithShape="1">
          <a:blip r:embed="rId4">
            <a:alphaModFix/>
          </a:blip>
          <a:srcRect b="0" l="0" r="0" t="0"/>
          <a:stretch/>
        </p:blipFill>
        <p:spPr>
          <a:xfrm>
            <a:off x="8469369" y="3872400"/>
            <a:ext cx="2466361" cy="2009628"/>
          </a:xfrm>
          <a:prstGeom prst="rect">
            <a:avLst/>
          </a:prstGeom>
          <a:noFill/>
          <a:ln>
            <a:noFill/>
          </a:ln>
        </p:spPr>
      </p:pic>
      <p:pic>
        <p:nvPicPr>
          <p:cNvPr id="254" name="Google Shape;254;ge047db3c6b_1_74"/>
          <p:cNvPicPr preferRelativeResize="0"/>
          <p:nvPr/>
        </p:nvPicPr>
        <p:blipFill rotWithShape="1">
          <a:blip r:embed="rId4">
            <a:alphaModFix/>
          </a:blip>
          <a:srcRect b="0" l="0" r="0" t="0"/>
          <a:stretch/>
        </p:blipFill>
        <p:spPr>
          <a:xfrm>
            <a:off x="8469369" y="2816957"/>
            <a:ext cx="2466361" cy="2009628"/>
          </a:xfrm>
          <a:prstGeom prst="rect">
            <a:avLst/>
          </a:prstGeom>
          <a:noFill/>
          <a:ln>
            <a:noFill/>
          </a:ln>
        </p:spPr>
      </p:pic>
      <p:sp>
        <p:nvSpPr>
          <p:cNvPr id="255" name="Google Shape;255;ge047db3c6b_1_74"/>
          <p:cNvSpPr txBox="1"/>
          <p:nvPr/>
        </p:nvSpPr>
        <p:spPr>
          <a:xfrm>
            <a:off x="6333642" y="3738089"/>
            <a:ext cx="4342595" cy="200962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Vocabulário Controlado de Formas Farmacêuticas, Vias de Administração e Embalagens de Medicamentos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1ª Edição / Agência Nacional de Vigilância Sanitária. Anvisa, 2011.</a:t>
            </a:r>
            <a:endParaRPr b="0" i="0" sz="1400" u="none" cap="none" strike="noStrike">
              <a:solidFill>
                <a:schemeClr val="lt1"/>
              </a:solidFill>
              <a:latin typeface="Arial"/>
              <a:ea typeface="Arial"/>
              <a:cs typeface="Arial"/>
              <a:sym typeface="Arial"/>
            </a:endParaRPr>
          </a:p>
        </p:txBody>
      </p:sp>
      <p:pic>
        <p:nvPicPr>
          <p:cNvPr id="256" name="Google Shape;256;ge047db3c6b_1_74"/>
          <p:cNvPicPr preferRelativeResize="0"/>
          <p:nvPr/>
        </p:nvPicPr>
        <p:blipFill rotWithShape="1">
          <a:blip r:embed="rId5">
            <a:alphaModFix/>
          </a:blip>
          <a:srcRect b="0" l="0" r="0" t="0"/>
          <a:stretch/>
        </p:blipFill>
        <p:spPr>
          <a:xfrm>
            <a:off x="9306676" y="2288633"/>
            <a:ext cx="1184210" cy="1184210"/>
          </a:xfrm>
          <a:prstGeom prst="rect">
            <a:avLst/>
          </a:prstGeom>
          <a:noFill/>
          <a:ln>
            <a:noFill/>
          </a:ln>
        </p:spPr>
      </p:pic>
      <p:sp>
        <p:nvSpPr>
          <p:cNvPr id="257" name="Google Shape;257;ge047db3c6b_1_74"/>
          <p:cNvSpPr txBox="1"/>
          <p:nvPr/>
        </p:nvSpPr>
        <p:spPr>
          <a:xfrm>
            <a:off x="1032861" y="2822947"/>
            <a:ext cx="4745114" cy="3059082"/>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Para fins deste Guia e da RDC nº 26/2014 (BRASIL, 2014a), padronizou-se que o termo “chá medicinal” é a droga vegetal com fins medicinais, a ser preparada por meio de infusão, decocção ou maceração em água pelo consumidor. Desse modo, tal termo será utilizado para o produto, antes denominado, pela RDC nº 10/2010, como “droga vegetal notificada” (BRASIL, 2010)</a:t>
            </a:r>
            <a:endParaRPr b="0" i="0" sz="1400" u="none" cap="none" strike="noStrike">
              <a:solidFill>
                <a:srgbClr val="000000"/>
              </a:solidFill>
              <a:latin typeface="Arial"/>
              <a:ea typeface="Arial"/>
              <a:cs typeface="Arial"/>
              <a:sym typeface="Arial"/>
            </a:endParaRPr>
          </a:p>
        </p:txBody>
      </p:sp>
      <p:sp>
        <p:nvSpPr>
          <p:cNvPr id="258" name="Google Shape;258;ge047db3c6b_1_74"/>
          <p:cNvSpPr txBox="1"/>
          <p:nvPr/>
        </p:nvSpPr>
        <p:spPr>
          <a:xfrm>
            <a:off x="583175" y="1287528"/>
            <a:ext cx="10389600" cy="57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7. DROGA VEGETAL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
          <p:cNvSpPr txBox="1"/>
          <p:nvPr/>
        </p:nvSpPr>
        <p:spPr>
          <a:xfrm>
            <a:off x="643829" y="1984887"/>
            <a:ext cx="5560200" cy="2924400"/>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50000"/>
              </a:lnSpc>
              <a:spcBef>
                <a:spcPts val="0"/>
              </a:spcBef>
              <a:spcAft>
                <a:spcPts val="0"/>
              </a:spcAft>
              <a:buClr>
                <a:srgbClr val="29622E"/>
              </a:buClr>
              <a:buSzPts val="1600"/>
              <a:buFont typeface="Helvetica Neue"/>
              <a:buChar char="●"/>
            </a:pPr>
            <a:r>
              <a:rPr b="0" i="0" lang="pt-BR" sz="1600" u="none" cap="none" strike="noStrike">
                <a:solidFill>
                  <a:schemeClr val="dk1"/>
                </a:solidFill>
                <a:latin typeface="Helvetica Neue"/>
                <a:ea typeface="Helvetica Neue"/>
                <a:cs typeface="Helvetica Neue"/>
                <a:sym typeface="Helvetica Neue"/>
              </a:rPr>
              <a:t>Apresentar as formas farmacêuticas para aplicação tópica utilizadas no Programa Farmácias Vivas;</a:t>
            </a:r>
            <a:endParaRPr b="0" i="0" sz="1400" u="none" cap="none" strike="noStrike">
              <a:solidFill>
                <a:srgbClr val="000000"/>
              </a:solidFill>
              <a:latin typeface="Arial"/>
              <a:ea typeface="Arial"/>
              <a:cs typeface="Arial"/>
              <a:sym typeface="Arial"/>
            </a:endParaRPr>
          </a:p>
          <a:p>
            <a:pPr indent="-330200" lvl="0" marL="457200" marR="0" rtl="0" algn="just">
              <a:lnSpc>
                <a:spcPct val="150000"/>
              </a:lnSpc>
              <a:spcBef>
                <a:spcPts val="0"/>
              </a:spcBef>
              <a:spcAft>
                <a:spcPts val="0"/>
              </a:spcAft>
              <a:buClr>
                <a:srgbClr val="29622E"/>
              </a:buClr>
              <a:buSzPts val="1600"/>
              <a:buFont typeface="Helvetica Neue"/>
              <a:buChar char="●"/>
            </a:pPr>
            <a:r>
              <a:rPr b="0" i="0" lang="pt-BR" sz="1600" u="none" cap="none" strike="noStrike">
                <a:solidFill>
                  <a:schemeClr val="dk1"/>
                </a:solidFill>
                <a:latin typeface="Helvetica Neue"/>
                <a:ea typeface="Helvetica Neue"/>
                <a:cs typeface="Helvetica Neue"/>
                <a:sym typeface="Helvetica Neue"/>
              </a:rPr>
              <a:t>Descrever os aspectos relativos à produção e a composição dos fitoterápicos de uso tópico e a matéria-prima de que é composto;</a:t>
            </a:r>
            <a:endParaRPr b="0" i="0" sz="1400" u="none" cap="none" strike="noStrike">
              <a:solidFill>
                <a:srgbClr val="000000"/>
              </a:solidFill>
              <a:latin typeface="Arial"/>
              <a:ea typeface="Arial"/>
              <a:cs typeface="Arial"/>
              <a:sym typeface="Arial"/>
            </a:endParaRPr>
          </a:p>
          <a:p>
            <a:pPr indent="-330200" lvl="0" marL="457200" marR="0" rtl="0" algn="just">
              <a:lnSpc>
                <a:spcPct val="150000"/>
              </a:lnSpc>
              <a:spcBef>
                <a:spcPts val="0"/>
              </a:spcBef>
              <a:spcAft>
                <a:spcPts val="0"/>
              </a:spcAft>
              <a:buClr>
                <a:srgbClr val="29622E"/>
              </a:buClr>
              <a:buSzPts val="1600"/>
              <a:buFont typeface="Helvetica Neue"/>
              <a:buChar char="●"/>
            </a:pPr>
            <a:r>
              <a:rPr b="0" i="0" lang="pt-BR" sz="1600" u="none" cap="none" strike="noStrike">
                <a:solidFill>
                  <a:schemeClr val="dk1"/>
                </a:solidFill>
                <a:latin typeface="Helvetica Neue"/>
                <a:ea typeface="Helvetica Neue"/>
                <a:cs typeface="Helvetica Neue"/>
                <a:sym typeface="Helvetica Neue"/>
              </a:rPr>
              <a:t>Apresentar as legislações existentes que norteiam o processo de segurança para elaboração desses fitoterápicos.</a:t>
            </a:r>
            <a:endParaRPr b="0" i="0" sz="1600" u="none" cap="none" strike="noStrike">
              <a:solidFill>
                <a:schemeClr val="dk1"/>
              </a:solidFill>
              <a:latin typeface="Helvetica Neue"/>
              <a:ea typeface="Helvetica Neue"/>
              <a:cs typeface="Helvetica Neue"/>
              <a:sym typeface="Helvetica Neue"/>
            </a:endParaRPr>
          </a:p>
        </p:txBody>
      </p:sp>
      <p:sp>
        <p:nvSpPr>
          <p:cNvPr id="66" name="Google Shape;66;p1"/>
          <p:cNvSpPr txBox="1"/>
          <p:nvPr/>
        </p:nvSpPr>
        <p:spPr>
          <a:xfrm>
            <a:off x="580472" y="1273915"/>
            <a:ext cx="4071000" cy="616200"/>
          </a:xfrm>
          <a:prstGeom prst="rect">
            <a:avLst/>
          </a:prstGeom>
          <a:noFill/>
          <a:ln>
            <a:noFill/>
          </a:ln>
        </p:spPr>
        <p:txBody>
          <a:bodyPr anchorCtr="0" anchor="t" bIns="45700" lIns="91425" spcFirstLastPara="1" rIns="91425" wrap="square" tIns="45700">
            <a:noAutofit/>
          </a:bodyPr>
          <a:lstStyle/>
          <a:p>
            <a:pPr indent="0" lvl="0" marL="38100" marR="0" rtl="0" algn="l">
              <a:lnSpc>
                <a:spcPct val="100000"/>
              </a:lnSpc>
              <a:spcBef>
                <a:spcPts val="0"/>
              </a:spcBef>
              <a:spcAft>
                <a:spcPts val="0"/>
              </a:spcAft>
              <a:buNone/>
            </a:pPr>
            <a:r>
              <a:rPr b="1" i="0" lang="pt-BR" sz="2000" u="none" cap="none" strike="noStrike">
                <a:solidFill>
                  <a:srgbClr val="29622E"/>
                </a:solidFill>
                <a:latin typeface="Helvetica Neue"/>
                <a:ea typeface="Helvetica Neue"/>
                <a:cs typeface="Helvetica Neue"/>
                <a:sym typeface="Helvetica Neue"/>
              </a:rPr>
              <a:t>1. OBJETIVOS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ge047db3c6b_1_95"/>
          <p:cNvSpPr txBox="1"/>
          <p:nvPr/>
        </p:nvSpPr>
        <p:spPr>
          <a:xfrm>
            <a:off x="642052" y="2153300"/>
            <a:ext cx="5453948" cy="37857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Extratos</a:t>
            </a:r>
            <a:endParaRPr b="1" i="0" sz="1600" u="none" cap="none" strike="noStrike">
              <a:solidFill>
                <a:srgbClr val="29622E"/>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1" i="0" sz="1600" u="none" cap="none" strike="noStrike">
              <a:solidFill>
                <a:srgbClr val="29622E"/>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Extrato é a preparação de consistência líquida, sólida ou intermediária, obtida a partir de material vegetal. O extrato pode ser preparado por percolação, maceração ou outro método adequado e validado, utilizando como solvente álcool etílico, água ou outro solvente adequado.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Segundo Fonseca (20</a:t>
            </a:r>
            <a:r>
              <a:rPr lang="pt-BR" sz="1600">
                <a:solidFill>
                  <a:schemeClr val="dk1"/>
                </a:solidFill>
                <a:latin typeface="Helvetica Neue"/>
                <a:ea typeface="Helvetica Neue"/>
                <a:cs typeface="Helvetica Neue"/>
                <a:sym typeface="Helvetica Neue"/>
              </a:rPr>
              <a:t>20</a:t>
            </a:r>
            <a:r>
              <a:rPr b="0" i="0" lang="pt-BR" sz="1600" u="none" cap="none" strike="noStrike">
                <a:solidFill>
                  <a:schemeClr val="dk1"/>
                </a:solidFill>
                <a:latin typeface="Helvetica Neue"/>
                <a:ea typeface="Helvetica Neue"/>
                <a:cs typeface="Helvetica Neue"/>
                <a:sym typeface="Helvetica Neue"/>
              </a:rPr>
              <a:t>), os extratos, conforme a sua concentração, podem ser divididos em ordinários e fluidos, a seguir descritos.</a:t>
            </a:r>
            <a:endParaRPr b="0" i="0" sz="1600" u="none" cap="none" strike="noStrike">
              <a:solidFill>
                <a:schemeClr val="dk1"/>
              </a:solidFill>
              <a:latin typeface="Helvetica Neue"/>
              <a:ea typeface="Helvetica Neue"/>
              <a:cs typeface="Helvetica Neue"/>
              <a:sym typeface="Helvetica Neue"/>
            </a:endParaRPr>
          </a:p>
        </p:txBody>
      </p:sp>
      <p:sp>
        <p:nvSpPr>
          <p:cNvPr id="265" name="Google Shape;265;ge047db3c6b_1_95"/>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VEGETAIS</a:t>
            </a:r>
            <a:endParaRPr b="1" i="0" sz="2000" u="none" cap="none" strike="noStrike">
              <a:solidFill>
                <a:schemeClr val="dk1"/>
              </a:solidFill>
              <a:latin typeface="Helvetica Neue"/>
              <a:ea typeface="Helvetica Neue"/>
              <a:cs typeface="Helvetica Neue"/>
              <a:sym typeface="Helvetica Neue"/>
            </a:endParaRPr>
          </a:p>
        </p:txBody>
      </p:sp>
      <p:pic>
        <p:nvPicPr>
          <p:cNvPr id="266" name="Google Shape;266;ge047db3c6b_1_95"/>
          <p:cNvPicPr preferRelativeResize="0"/>
          <p:nvPr/>
        </p:nvPicPr>
        <p:blipFill rotWithShape="1">
          <a:blip r:embed="rId4">
            <a:alphaModFix/>
          </a:blip>
          <a:srcRect b="0" l="0" r="0" t="0"/>
          <a:stretch/>
        </p:blipFill>
        <p:spPr>
          <a:xfrm>
            <a:off x="6643800" y="2640652"/>
            <a:ext cx="4688573" cy="3125699"/>
          </a:xfrm>
          <a:prstGeom prst="rect">
            <a:avLst/>
          </a:prstGeom>
          <a:noFill/>
          <a:ln>
            <a:noFill/>
          </a:ln>
        </p:spPr>
      </p:pic>
      <p:sp>
        <p:nvSpPr>
          <p:cNvPr id="267" name="Google Shape;267;ge047db3c6b_1_95"/>
          <p:cNvSpPr txBox="1"/>
          <p:nvPr/>
        </p:nvSpPr>
        <p:spPr>
          <a:xfrm>
            <a:off x="6643800" y="5766351"/>
            <a:ext cx="4688573"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Angelo Rosa</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33"/>
          <p:cNvSpPr txBox="1"/>
          <p:nvPr/>
        </p:nvSpPr>
        <p:spPr>
          <a:xfrm>
            <a:off x="642049" y="2161800"/>
            <a:ext cx="6875700" cy="29244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Extratos ordinários </a:t>
            </a:r>
            <a:endParaRPr b="0" i="0" sz="1400" u="none" cap="none" strike="noStrike">
              <a:solidFill>
                <a:srgbClr val="29622E"/>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São aqueles em que o extrato é apresentado em uma determinada concentração. Desse modo, a concentração de um extrato, em geral, pode ser expressa em termos percentuais (gramas ou ml do soluto em uma quantidade total de 100g ou ml do solvente), ou seja, correlacionando-se a quantidade percentual da droga utilizada para a obtenção de uma solução extrativa (FONSECA, 20</a:t>
            </a:r>
            <a:r>
              <a:rPr lang="pt-BR" sz="1600">
                <a:solidFill>
                  <a:schemeClr val="dk1"/>
                </a:solidFill>
                <a:latin typeface="Helvetica Neue"/>
                <a:ea typeface="Helvetica Neue"/>
                <a:cs typeface="Helvetica Neue"/>
                <a:sym typeface="Helvetica Neue"/>
              </a:rPr>
              <a:t>20</a:t>
            </a:r>
            <a:r>
              <a:rPr b="0" i="0" lang="pt-BR" sz="1600" u="none" cap="none" strike="noStrike">
                <a:solidFill>
                  <a:schemeClr val="dk1"/>
                </a:solidFill>
                <a:latin typeface="Helvetica Neue"/>
                <a:ea typeface="Helvetica Neue"/>
                <a:cs typeface="Helvetica Neue"/>
                <a:sym typeface="Helvetica Neue"/>
              </a:rPr>
              <a:t>).</a:t>
            </a:r>
            <a:endParaRPr b="0" i="0" sz="1600" u="none" cap="none" strike="noStrike">
              <a:solidFill>
                <a:schemeClr val="dk1"/>
              </a:solidFill>
              <a:latin typeface="Helvetica Neue"/>
              <a:ea typeface="Helvetica Neue"/>
              <a:cs typeface="Helvetica Neue"/>
              <a:sym typeface="Helvetica Neue"/>
            </a:endParaRPr>
          </a:p>
        </p:txBody>
      </p:sp>
      <p:sp>
        <p:nvSpPr>
          <p:cNvPr id="274" name="Google Shape;274;p33"/>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a:t>
            </a:r>
            <a:r>
              <a:rPr b="1" i="0" lang="pt-BR" sz="2000" u="none" cap="none" strike="noStrike">
                <a:solidFill>
                  <a:srgbClr val="29622E"/>
                </a:solidFill>
                <a:latin typeface="Helvetica Neue"/>
                <a:ea typeface="Helvetica Neue"/>
                <a:cs typeface="Helvetica Neue"/>
                <a:sym typeface="Helvetica Neue"/>
                <a:extLst>
                  <a:ext uri="http://customooxmlschemas.google.com/">
                    <go:slidesCustomData xmlns:go="http://customooxmlschemas.google.com/" textRoundtripDataId="0"/>
                  </a:ext>
                </a:extLst>
              </a:rPr>
              <a:t>VEGETAIS</a:t>
            </a:r>
            <a:endParaRPr b="1" i="0" sz="2000" u="none" cap="none" strike="noStrike">
              <a:solidFill>
                <a:schemeClr val="dk1"/>
              </a:solidFill>
              <a:latin typeface="Helvetica Neue"/>
              <a:ea typeface="Helvetica Neue"/>
              <a:cs typeface="Helvetica Neue"/>
              <a:sym typeface="Helvetica Neue"/>
            </a:endParaRPr>
          </a:p>
        </p:txBody>
      </p:sp>
      <p:pic>
        <p:nvPicPr>
          <p:cNvPr id="275" name="Google Shape;275;p33"/>
          <p:cNvPicPr preferRelativeResize="0"/>
          <p:nvPr/>
        </p:nvPicPr>
        <p:blipFill>
          <a:blip r:embed="rId4">
            <a:alphaModFix/>
          </a:blip>
          <a:stretch>
            <a:fillRect/>
          </a:stretch>
        </p:blipFill>
        <p:spPr>
          <a:xfrm>
            <a:off x="8046075" y="632350"/>
            <a:ext cx="3225900" cy="7381724"/>
          </a:xfrm>
          <a:prstGeom prst="rect">
            <a:avLst/>
          </a:prstGeom>
          <a:noFill/>
          <a:ln>
            <a:noFill/>
          </a:ln>
        </p:spPr>
      </p:pic>
      <p:sp>
        <p:nvSpPr>
          <p:cNvPr id="276" name="Google Shape;276;p33"/>
          <p:cNvSpPr txBox="1"/>
          <p:nvPr/>
        </p:nvSpPr>
        <p:spPr>
          <a:xfrm>
            <a:off x="8996900" y="6437430"/>
            <a:ext cx="31425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Erva-cidreira</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pic>
        <p:nvPicPr>
          <p:cNvPr id="282" name="Google Shape;282;ge047db3c6b_1_106"/>
          <p:cNvPicPr preferRelativeResize="0"/>
          <p:nvPr/>
        </p:nvPicPr>
        <p:blipFill rotWithShape="1">
          <a:blip r:embed="rId4">
            <a:alphaModFix/>
          </a:blip>
          <a:srcRect b="3483" l="0" r="0" t="6723"/>
          <a:stretch/>
        </p:blipFill>
        <p:spPr>
          <a:xfrm>
            <a:off x="733886" y="1867123"/>
            <a:ext cx="4757993" cy="3192139"/>
          </a:xfrm>
          <a:prstGeom prst="rect">
            <a:avLst/>
          </a:prstGeom>
          <a:noFill/>
          <a:ln>
            <a:noFill/>
          </a:ln>
        </p:spPr>
      </p:pic>
      <p:sp>
        <p:nvSpPr>
          <p:cNvPr id="283" name="Google Shape;283;ge047db3c6b_1_106"/>
          <p:cNvSpPr txBox="1"/>
          <p:nvPr/>
        </p:nvSpPr>
        <p:spPr>
          <a:xfrm>
            <a:off x="733886" y="5446938"/>
            <a:ext cx="4663200" cy="121532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Extrato de Confrei a 50% - para preparar 100 mL de extrato foram utilizadas 50 g de folhas de Confrei dessecadas e trituradas (droga vegetal);</a:t>
            </a:r>
            <a:endParaRPr b="0" i="0" sz="1400" u="none" cap="none" strike="noStrike">
              <a:solidFill>
                <a:srgbClr val="000000"/>
              </a:solidFill>
              <a:latin typeface="Arial"/>
              <a:ea typeface="Arial"/>
              <a:cs typeface="Arial"/>
              <a:sym typeface="Arial"/>
            </a:endParaRPr>
          </a:p>
        </p:txBody>
      </p:sp>
      <p:sp>
        <p:nvSpPr>
          <p:cNvPr id="284" name="Google Shape;284;ge047db3c6b_1_106"/>
          <p:cNvSpPr txBox="1"/>
          <p:nvPr/>
        </p:nvSpPr>
        <p:spPr>
          <a:xfrm>
            <a:off x="6288640" y="5446938"/>
            <a:ext cx="5105400" cy="13497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Extrato de Pau D’Arco a 20% - para preparar 100 mL de extrato foram utilizadas 20 g do cerne de Pau D’Arco dessecado e triturado (droga vegetal).</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pic>
        <p:nvPicPr>
          <p:cNvPr id="285" name="Google Shape;285;ge047db3c6b_1_106"/>
          <p:cNvPicPr preferRelativeResize="0"/>
          <p:nvPr/>
        </p:nvPicPr>
        <p:blipFill rotWithShape="1">
          <a:blip r:embed="rId5">
            <a:alphaModFix/>
          </a:blip>
          <a:srcRect b="0" l="0" r="0" t="0"/>
          <a:stretch/>
        </p:blipFill>
        <p:spPr>
          <a:xfrm>
            <a:off x="6288640" y="1867116"/>
            <a:ext cx="5169470" cy="3192146"/>
          </a:xfrm>
          <a:prstGeom prst="rect">
            <a:avLst/>
          </a:prstGeom>
          <a:noFill/>
          <a:ln>
            <a:noFill/>
          </a:ln>
        </p:spPr>
      </p:pic>
      <p:sp>
        <p:nvSpPr>
          <p:cNvPr id="286" name="Google Shape;286;ge047db3c6b_1_106"/>
          <p:cNvSpPr txBox="1"/>
          <p:nvPr/>
        </p:nvSpPr>
        <p:spPr>
          <a:xfrm>
            <a:off x="642051" y="5024630"/>
            <a:ext cx="4849827"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Nancy Buron</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7">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87" name="Google Shape;287;ge047db3c6b_1_106"/>
          <p:cNvSpPr txBox="1"/>
          <p:nvPr/>
        </p:nvSpPr>
        <p:spPr>
          <a:xfrm>
            <a:off x="6320675" y="5024630"/>
            <a:ext cx="5105400"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Wikimedia Commons</a:t>
            </a:r>
            <a:endParaRPr b="0" i="0" sz="1200" u="none" cap="none" strike="noStrike">
              <a:solidFill>
                <a:srgbClr val="000000"/>
              </a:solidFill>
              <a:latin typeface="Helvetica Neue"/>
              <a:ea typeface="Helvetica Neue"/>
              <a:cs typeface="Helvetica Neue"/>
              <a:sym typeface="Helvetica Neue"/>
            </a:endParaRPr>
          </a:p>
        </p:txBody>
      </p:sp>
      <p:sp>
        <p:nvSpPr>
          <p:cNvPr id="288" name="Google Shape;288;ge047db3c6b_1_106"/>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VEGETAIS</a:t>
            </a:r>
            <a:endParaRPr b="1" i="0" sz="20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pic>
        <p:nvPicPr>
          <p:cNvPr id="294" name="Google Shape;294;p34"/>
          <p:cNvPicPr preferRelativeResize="0"/>
          <p:nvPr/>
        </p:nvPicPr>
        <p:blipFill rotWithShape="1">
          <a:blip r:embed="rId4">
            <a:alphaModFix/>
          </a:blip>
          <a:srcRect b="0" l="0" r="0" t="0"/>
          <a:stretch/>
        </p:blipFill>
        <p:spPr>
          <a:xfrm>
            <a:off x="8082596" y="4388768"/>
            <a:ext cx="2390390" cy="1857264"/>
          </a:xfrm>
          <a:prstGeom prst="rect">
            <a:avLst/>
          </a:prstGeom>
          <a:noFill/>
          <a:ln>
            <a:noFill/>
          </a:ln>
        </p:spPr>
      </p:pic>
      <p:pic>
        <p:nvPicPr>
          <p:cNvPr id="295" name="Google Shape;295;p34"/>
          <p:cNvPicPr preferRelativeResize="0"/>
          <p:nvPr/>
        </p:nvPicPr>
        <p:blipFill rotWithShape="1">
          <a:blip r:embed="rId4">
            <a:alphaModFix/>
          </a:blip>
          <a:srcRect b="0" l="0" r="0" t="0"/>
          <a:stretch/>
        </p:blipFill>
        <p:spPr>
          <a:xfrm>
            <a:off x="8082596" y="3413345"/>
            <a:ext cx="2390390" cy="1857264"/>
          </a:xfrm>
          <a:prstGeom prst="rect">
            <a:avLst/>
          </a:prstGeom>
          <a:noFill/>
          <a:ln>
            <a:noFill/>
          </a:ln>
        </p:spPr>
      </p:pic>
      <p:pic>
        <p:nvPicPr>
          <p:cNvPr id="296" name="Google Shape;296;p34"/>
          <p:cNvPicPr preferRelativeResize="0"/>
          <p:nvPr/>
        </p:nvPicPr>
        <p:blipFill rotWithShape="1">
          <a:blip r:embed="rId4">
            <a:alphaModFix/>
          </a:blip>
          <a:srcRect b="0" l="0" r="0" t="0"/>
          <a:stretch/>
        </p:blipFill>
        <p:spPr>
          <a:xfrm>
            <a:off x="6347793" y="4388768"/>
            <a:ext cx="2390390" cy="1857264"/>
          </a:xfrm>
          <a:prstGeom prst="rect">
            <a:avLst/>
          </a:prstGeom>
          <a:noFill/>
          <a:ln>
            <a:noFill/>
          </a:ln>
        </p:spPr>
      </p:pic>
      <p:pic>
        <p:nvPicPr>
          <p:cNvPr id="297" name="Google Shape;297;p34"/>
          <p:cNvPicPr preferRelativeResize="0"/>
          <p:nvPr/>
        </p:nvPicPr>
        <p:blipFill rotWithShape="1">
          <a:blip r:embed="rId4">
            <a:alphaModFix/>
          </a:blip>
          <a:srcRect b="0" l="0" r="0" t="0"/>
          <a:stretch/>
        </p:blipFill>
        <p:spPr>
          <a:xfrm>
            <a:off x="6347793" y="3413345"/>
            <a:ext cx="2390390" cy="1857264"/>
          </a:xfrm>
          <a:prstGeom prst="rect">
            <a:avLst/>
          </a:prstGeom>
          <a:noFill/>
          <a:ln>
            <a:noFill/>
          </a:ln>
        </p:spPr>
      </p:pic>
      <p:pic>
        <p:nvPicPr>
          <p:cNvPr id="298" name="Google Shape;298;p34"/>
          <p:cNvPicPr preferRelativeResize="0"/>
          <p:nvPr/>
        </p:nvPicPr>
        <p:blipFill rotWithShape="1">
          <a:blip r:embed="rId4">
            <a:alphaModFix/>
          </a:blip>
          <a:srcRect b="0" l="0" r="0" t="0"/>
          <a:stretch/>
        </p:blipFill>
        <p:spPr>
          <a:xfrm>
            <a:off x="9068760" y="4388768"/>
            <a:ext cx="2390390" cy="1857264"/>
          </a:xfrm>
          <a:prstGeom prst="rect">
            <a:avLst/>
          </a:prstGeom>
          <a:noFill/>
          <a:ln>
            <a:noFill/>
          </a:ln>
        </p:spPr>
      </p:pic>
      <p:pic>
        <p:nvPicPr>
          <p:cNvPr id="299" name="Google Shape;299;p34"/>
          <p:cNvPicPr preferRelativeResize="0"/>
          <p:nvPr/>
        </p:nvPicPr>
        <p:blipFill rotWithShape="1">
          <a:blip r:embed="rId4">
            <a:alphaModFix/>
          </a:blip>
          <a:srcRect b="0" l="0" r="0" t="0"/>
          <a:stretch/>
        </p:blipFill>
        <p:spPr>
          <a:xfrm>
            <a:off x="9068760" y="3413345"/>
            <a:ext cx="2390390" cy="1857264"/>
          </a:xfrm>
          <a:prstGeom prst="rect">
            <a:avLst/>
          </a:prstGeom>
          <a:noFill/>
          <a:ln>
            <a:noFill/>
          </a:ln>
        </p:spPr>
      </p:pic>
      <p:sp>
        <p:nvSpPr>
          <p:cNvPr id="300" name="Google Shape;300;p34"/>
          <p:cNvSpPr txBox="1"/>
          <p:nvPr/>
        </p:nvSpPr>
        <p:spPr>
          <a:xfrm>
            <a:off x="659826" y="3314387"/>
            <a:ext cx="5184383"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Com esses propósitos, é possível produzir ainda os extratos glicólicos, obtidos a partir do processo de maceração ou percolação de matérias-primas vegetais (drogas) em um solvente hidroglicólico, como o propilenoglicol ou a glicerina. Esses extratos são derivados vegetais utilizados como insumos farmacêuticos  - matérias-primas -  para a produção de fitoterápicos. </a:t>
            </a:r>
            <a:endParaRPr b="0" i="0" sz="1400" u="none" cap="none" strike="noStrike">
              <a:solidFill>
                <a:srgbClr val="000000"/>
              </a:solidFill>
              <a:latin typeface="Arial"/>
              <a:ea typeface="Arial"/>
              <a:cs typeface="Arial"/>
              <a:sym typeface="Arial"/>
            </a:endParaRPr>
          </a:p>
        </p:txBody>
      </p:sp>
      <p:sp>
        <p:nvSpPr>
          <p:cNvPr id="301" name="Google Shape;301;p34"/>
          <p:cNvSpPr txBox="1"/>
          <p:nvPr/>
        </p:nvSpPr>
        <p:spPr>
          <a:xfrm>
            <a:off x="659826" y="1843396"/>
            <a:ext cx="10799324" cy="120028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Cabe ressaltar que os extratos de origem vegetal podem ser produzidos a partir de vários solventes, como álcool ou água, ou a mistura deles, a exemplo de solução hidroalcoólica, com duas finalidades principais: a de não interferir na formulação; e a de não agredir a pele. </a:t>
            </a:r>
            <a:endParaRPr b="0" i="0" sz="1400" u="none" cap="none" strike="noStrike">
              <a:solidFill>
                <a:srgbClr val="000000"/>
              </a:solidFill>
              <a:latin typeface="Arial"/>
              <a:ea typeface="Arial"/>
              <a:cs typeface="Arial"/>
              <a:sym typeface="Arial"/>
            </a:endParaRPr>
          </a:p>
        </p:txBody>
      </p:sp>
      <p:sp>
        <p:nvSpPr>
          <p:cNvPr id="302" name="Google Shape;302;p34"/>
          <p:cNvSpPr txBox="1"/>
          <p:nvPr/>
        </p:nvSpPr>
        <p:spPr>
          <a:xfrm>
            <a:off x="6555433" y="4089860"/>
            <a:ext cx="4127612" cy="2031295"/>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Por exemplo: prepara-se o extrato glicólico de </a:t>
            </a:r>
            <a:r>
              <a:rPr b="1" i="1" lang="pt-BR" sz="1600" u="none" cap="none" strike="noStrike">
                <a:solidFill>
                  <a:schemeClr val="lt1"/>
                </a:solidFill>
                <a:latin typeface="Helvetica Neue"/>
                <a:ea typeface="Helvetica Neue"/>
                <a:cs typeface="Helvetica Neue"/>
                <a:sym typeface="Helvetica Neue"/>
              </a:rPr>
              <a:t>Aloe vera</a:t>
            </a:r>
            <a:r>
              <a:rPr b="1" i="0" lang="pt-BR" sz="1600" u="none" cap="none" strike="noStrike">
                <a:solidFill>
                  <a:schemeClr val="lt1"/>
                </a:solidFill>
                <a:latin typeface="Helvetica Neue"/>
                <a:ea typeface="Helvetica Neue"/>
                <a:cs typeface="Helvetica Neue"/>
                <a:sym typeface="Helvetica Neue"/>
              </a:rPr>
              <a:t> L a 50% para se produzir o gel de babosa, conforme o Formulário Fitoterápico da Farmacopeia Brasileira (BRASIL, 2021).</a:t>
            </a:r>
            <a:endParaRPr b="1" i="0" sz="1400" u="none" cap="none" strike="noStrike">
              <a:solidFill>
                <a:schemeClr val="lt1"/>
              </a:solidFill>
              <a:latin typeface="Arial"/>
              <a:ea typeface="Arial"/>
              <a:cs typeface="Arial"/>
              <a:sym typeface="Arial"/>
            </a:endParaRPr>
          </a:p>
        </p:txBody>
      </p:sp>
      <p:sp>
        <p:nvSpPr>
          <p:cNvPr id="303" name="Google Shape;303;p34"/>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VEGETAIS</a:t>
            </a:r>
            <a:endParaRPr b="1" i="0" sz="2000" u="none" cap="none" strike="noStrike">
              <a:solidFill>
                <a:schemeClr val="dk1"/>
              </a:solidFill>
              <a:latin typeface="Helvetica Neue"/>
              <a:ea typeface="Helvetica Neue"/>
              <a:cs typeface="Helvetica Neue"/>
              <a:sym typeface="Helvetica Neue"/>
            </a:endParaRPr>
          </a:p>
        </p:txBody>
      </p:sp>
      <p:pic>
        <p:nvPicPr>
          <p:cNvPr id="304" name="Google Shape;304;p34"/>
          <p:cNvPicPr preferRelativeResize="0"/>
          <p:nvPr/>
        </p:nvPicPr>
        <p:blipFill rotWithShape="1">
          <a:blip r:embed="rId5">
            <a:alphaModFix/>
          </a:blip>
          <a:srcRect b="0" l="0" r="0" t="0"/>
          <a:stretch/>
        </p:blipFill>
        <p:spPr>
          <a:xfrm>
            <a:off x="9880881" y="2882347"/>
            <a:ext cx="1184210" cy="11842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pic>
        <p:nvPicPr>
          <p:cNvPr id="310" name="Google Shape;310;p35"/>
          <p:cNvPicPr preferRelativeResize="0"/>
          <p:nvPr/>
        </p:nvPicPr>
        <p:blipFill rotWithShape="1">
          <a:blip r:embed="rId4">
            <a:alphaModFix/>
          </a:blip>
          <a:srcRect b="0" l="0" r="0" t="0"/>
          <a:stretch/>
        </p:blipFill>
        <p:spPr>
          <a:xfrm flipH="1">
            <a:off x="6732901" y="1471454"/>
            <a:ext cx="5459099" cy="5459099"/>
          </a:xfrm>
          <a:prstGeom prst="rect">
            <a:avLst/>
          </a:prstGeom>
          <a:noFill/>
          <a:ln>
            <a:noFill/>
          </a:ln>
        </p:spPr>
      </p:pic>
      <p:sp>
        <p:nvSpPr>
          <p:cNvPr id="311" name="Google Shape;311;p35"/>
          <p:cNvSpPr txBox="1"/>
          <p:nvPr/>
        </p:nvSpPr>
        <p:spPr>
          <a:xfrm>
            <a:off x="642052" y="2161791"/>
            <a:ext cx="5417436"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100"/>
              <a:buFont typeface="Arial"/>
              <a:buNone/>
            </a:pPr>
            <a:r>
              <a:rPr b="1" i="0" lang="pt-BR" sz="1600" u="none" cap="none" strike="noStrike">
                <a:solidFill>
                  <a:srgbClr val="29622E"/>
                </a:solidFill>
                <a:latin typeface="Helvetica Neue"/>
                <a:ea typeface="Helvetica Neue"/>
                <a:cs typeface="Helvetica Neue"/>
                <a:sym typeface="Helvetica Neue"/>
              </a:rPr>
              <a:t>Extratos fluidos</a:t>
            </a:r>
            <a:endParaRPr b="1"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extratos fluidos são preparações líquidas obtidas a partir de drogas vegetais por extração com líquido apropriado, ou por dissolução do extrato seco correspondente, em que, exceto quando indicados de maneira diferente, uma parte, em massa ou volume corresponde a uma parte, em massa, da droga  seca utilizada na sua preparação (BRASIL, 2021). </a:t>
            </a:r>
            <a:endParaRPr b="0" i="0" sz="1400" u="none" cap="none" strike="noStrike">
              <a:solidFill>
                <a:srgbClr val="000000"/>
              </a:solidFill>
              <a:latin typeface="Arial"/>
              <a:ea typeface="Arial"/>
              <a:cs typeface="Arial"/>
              <a:sym typeface="Arial"/>
            </a:endParaRPr>
          </a:p>
        </p:txBody>
      </p:sp>
      <p:sp>
        <p:nvSpPr>
          <p:cNvPr id="312" name="Google Shape;312;p35"/>
          <p:cNvSpPr txBox="1"/>
          <p:nvPr/>
        </p:nvSpPr>
        <p:spPr>
          <a:xfrm>
            <a:off x="7703588" y="5459100"/>
            <a:ext cx="3000000"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pt-BR" sz="1200" u="none" cap="none" strike="noStrike">
                <a:solidFill>
                  <a:srgbClr val="000000"/>
                </a:solidFill>
                <a:latin typeface="Arial"/>
                <a:ea typeface="Arial"/>
                <a:cs typeface="Arial"/>
                <a:sym typeface="Arial"/>
              </a:rPr>
              <a:t>Imagem de </a:t>
            </a:r>
            <a:r>
              <a:rPr b="0" i="0" lang="pt-BR" sz="1200" u="sng" cap="none" strike="noStrike">
                <a:solidFill>
                  <a:srgbClr val="000000"/>
                </a:solidFill>
                <a:latin typeface="Arial"/>
                <a:ea typeface="Arial"/>
                <a:cs typeface="Arial"/>
                <a:sym typeface="Arial"/>
                <a:hlinkClick r:id="rId5">
                  <a:extLst>
                    <a:ext uri="{A12FA001-AC4F-418D-AE19-62706E023703}">
                      <ahyp:hlinkClr val="tx"/>
                    </a:ext>
                  </a:extLst>
                </a:hlinkClick>
              </a:rPr>
              <a:t>James C</a:t>
            </a:r>
            <a:r>
              <a:rPr b="0" i="0" lang="pt-BR" sz="1200" u="none" cap="none" strike="noStrike">
                <a:solidFill>
                  <a:srgbClr val="000000"/>
                </a:solidFill>
                <a:latin typeface="Arial"/>
                <a:ea typeface="Arial"/>
                <a:cs typeface="Arial"/>
                <a:sym typeface="Arial"/>
              </a:rPr>
              <a:t> por </a:t>
            </a:r>
            <a:r>
              <a:rPr b="0" i="0" lang="pt-BR" sz="1200" u="sng" cap="none" strike="noStrike">
                <a:solidFill>
                  <a:srgbClr val="000000"/>
                </a:solidFill>
                <a:latin typeface="Arial"/>
                <a:ea typeface="Arial"/>
                <a:cs typeface="Arial"/>
                <a:sym typeface="Arial"/>
                <a:hlinkClick r:id="rId6">
                  <a:extLst>
                    <a:ext uri="{A12FA001-AC4F-418D-AE19-62706E023703}">
                      <ahyp:hlinkClr val="tx"/>
                    </a:ext>
                  </a:extLst>
                </a:hlinkClick>
              </a:rPr>
              <a:t>Pixabay</a:t>
            </a:r>
            <a:endParaRPr b="0" i="0" sz="1200" u="none" cap="none" strike="noStrike">
              <a:solidFill>
                <a:srgbClr val="000000"/>
              </a:solidFill>
              <a:latin typeface="Helvetica Neue"/>
              <a:ea typeface="Helvetica Neue"/>
              <a:cs typeface="Helvetica Neue"/>
              <a:sym typeface="Helvetica Neue"/>
            </a:endParaRPr>
          </a:p>
        </p:txBody>
      </p:sp>
      <p:sp>
        <p:nvSpPr>
          <p:cNvPr id="313" name="Google Shape;313;p35"/>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VEGETAIS</a:t>
            </a:r>
            <a:endParaRPr b="1" i="0" sz="20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8"/>
          <p:cNvSpPr txBox="1"/>
          <p:nvPr/>
        </p:nvSpPr>
        <p:spPr>
          <a:xfrm>
            <a:off x="642052" y="2161791"/>
            <a:ext cx="5417400" cy="29244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100"/>
              <a:buFont typeface="Arial"/>
              <a:buNone/>
            </a:pPr>
            <a:r>
              <a:rPr b="1" i="0" lang="pt-BR" sz="1600" u="none" cap="none" strike="noStrike">
                <a:solidFill>
                  <a:srgbClr val="29622E"/>
                </a:solidFill>
                <a:latin typeface="Helvetica Neue"/>
                <a:ea typeface="Helvetica Neue"/>
                <a:cs typeface="Helvetica Neue"/>
                <a:sym typeface="Helvetica Neue"/>
              </a:rPr>
              <a:t>Extratos fluidos</a:t>
            </a:r>
            <a:endParaRPr b="1"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Elucidando: os extratos fluidos são aqueles em que cada mililitro equivale a 1 grama da droga que lhe deu origem, correspondendo, portanto, a uma concentração de 100%. A Farmacopéia Brasileira I Edição e compêndios farmacotécnicos apresentam quatro a cinco métodos de obtenção destes extratos (FONSECA, 20</a:t>
            </a:r>
            <a:r>
              <a:rPr lang="pt-BR" sz="1600">
                <a:solidFill>
                  <a:schemeClr val="dk1"/>
                </a:solidFill>
                <a:latin typeface="Helvetica Neue"/>
                <a:ea typeface="Helvetica Neue"/>
                <a:cs typeface="Helvetica Neue"/>
                <a:sym typeface="Helvetica Neue"/>
              </a:rPr>
              <a:t>20</a:t>
            </a:r>
            <a:r>
              <a:rPr b="0" i="0" lang="pt-BR" sz="1600" u="none" cap="none" strike="noStrike">
                <a:solidFill>
                  <a:schemeClr val="dk1"/>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pic>
        <p:nvPicPr>
          <p:cNvPr id="320" name="Google Shape;320;p8"/>
          <p:cNvPicPr preferRelativeResize="0"/>
          <p:nvPr/>
        </p:nvPicPr>
        <p:blipFill rotWithShape="1">
          <a:blip r:embed="rId4">
            <a:alphaModFix/>
          </a:blip>
          <a:srcRect b="0" l="0" r="0" t="0"/>
          <a:stretch/>
        </p:blipFill>
        <p:spPr>
          <a:xfrm>
            <a:off x="6668950" y="2259100"/>
            <a:ext cx="5069275" cy="3200001"/>
          </a:xfrm>
          <a:prstGeom prst="rect">
            <a:avLst/>
          </a:prstGeom>
          <a:noFill/>
          <a:ln>
            <a:noFill/>
          </a:ln>
        </p:spPr>
      </p:pic>
      <p:sp>
        <p:nvSpPr>
          <p:cNvPr id="321" name="Google Shape;321;p8"/>
          <p:cNvSpPr txBox="1"/>
          <p:nvPr/>
        </p:nvSpPr>
        <p:spPr>
          <a:xfrm>
            <a:off x="7703588" y="54591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hortelã - droga vegetal</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jwvein</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322" name="Google Shape;322;p8"/>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VEGETAIS</a:t>
            </a:r>
            <a:endParaRPr b="1" i="0" sz="20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grpSp>
        <p:nvGrpSpPr>
          <p:cNvPr id="328" name="Google Shape;328;gdf693feede_2_0"/>
          <p:cNvGrpSpPr/>
          <p:nvPr/>
        </p:nvGrpSpPr>
        <p:grpSpPr>
          <a:xfrm>
            <a:off x="1087342" y="2950093"/>
            <a:ext cx="9911946" cy="3252999"/>
            <a:chOff x="820463" y="2653531"/>
            <a:chExt cx="10324512" cy="3388399"/>
          </a:xfrm>
        </p:grpSpPr>
        <p:pic>
          <p:nvPicPr>
            <p:cNvPr id="329" name="Google Shape;329;gdf693feede_2_0"/>
            <p:cNvPicPr preferRelativeResize="0"/>
            <p:nvPr/>
          </p:nvPicPr>
          <p:blipFill rotWithShape="1">
            <a:blip r:embed="rId4">
              <a:alphaModFix/>
            </a:blip>
            <a:srcRect b="0" l="0" r="0" t="0"/>
            <a:stretch/>
          </p:blipFill>
          <p:spPr>
            <a:xfrm>
              <a:off x="6986485" y="2653531"/>
              <a:ext cx="4158490" cy="3388399"/>
            </a:xfrm>
            <a:prstGeom prst="rect">
              <a:avLst/>
            </a:prstGeom>
            <a:noFill/>
            <a:ln>
              <a:noFill/>
            </a:ln>
          </p:spPr>
        </p:pic>
        <p:pic>
          <p:nvPicPr>
            <p:cNvPr id="330" name="Google Shape;330;gdf693feede_2_0"/>
            <p:cNvPicPr preferRelativeResize="0"/>
            <p:nvPr/>
          </p:nvPicPr>
          <p:blipFill rotWithShape="1">
            <a:blip r:embed="rId4">
              <a:alphaModFix/>
            </a:blip>
            <a:srcRect b="0" l="0" r="0" t="0"/>
            <a:stretch/>
          </p:blipFill>
          <p:spPr>
            <a:xfrm>
              <a:off x="3922009" y="2653531"/>
              <a:ext cx="4158490" cy="3388399"/>
            </a:xfrm>
            <a:prstGeom prst="rect">
              <a:avLst/>
            </a:prstGeom>
            <a:noFill/>
            <a:ln>
              <a:noFill/>
            </a:ln>
          </p:spPr>
        </p:pic>
        <p:pic>
          <p:nvPicPr>
            <p:cNvPr id="331" name="Google Shape;331;gdf693feede_2_0"/>
            <p:cNvPicPr preferRelativeResize="0"/>
            <p:nvPr/>
          </p:nvPicPr>
          <p:blipFill rotWithShape="1">
            <a:blip r:embed="rId4">
              <a:alphaModFix/>
            </a:blip>
            <a:srcRect b="0" l="0" r="0" t="0"/>
            <a:stretch/>
          </p:blipFill>
          <p:spPr>
            <a:xfrm>
              <a:off x="820463" y="2653531"/>
              <a:ext cx="4158490" cy="3388399"/>
            </a:xfrm>
            <a:prstGeom prst="rect">
              <a:avLst/>
            </a:prstGeom>
            <a:noFill/>
            <a:ln>
              <a:noFill/>
            </a:ln>
          </p:spPr>
        </p:pic>
      </p:grpSp>
      <p:pic>
        <p:nvPicPr>
          <p:cNvPr id="332" name="Google Shape;332;gdf693feede_2_0"/>
          <p:cNvPicPr preferRelativeResize="0"/>
          <p:nvPr/>
        </p:nvPicPr>
        <p:blipFill rotWithShape="1">
          <a:blip r:embed="rId5">
            <a:alphaModFix/>
          </a:blip>
          <a:srcRect b="0" l="0" r="0" t="0"/>
          <a:stretch/>
        </p:blipFill>
        <p:spPr>
          <a:xfrm>
            <a:off x="9270798" y="2370034"/>
            <a:ext cx="1335864" cy="1335864"/>
          </a:xfrm>
          <a:prstGeom prst="rect">
            <a:avLst/>
          </a:prstGeom>
          <a:noFill/>
          <a:ln>
            <a:noFill/>
          </a:ln>
        </p:spPr>
      </p:pic>
      <p:sp>
        <p:nvSpPr>
          <p:cNvPr id="333" name="Google Shape;333;gdf693feede_2_0"/>
          <p:cNvSpPr txBox="1"/>
          <p:nvPr/>
        </p:nvSpPr>
        <p:spPr>
          <a:xfrm>
            <a:off x="1543773" y="3661886"/>
            <a:ext cx="8957972" cy="2207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Atenção: Os extratos ordinários e os extratos fluidos são passíveis de padronização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em termos de concentração do solvente; teor de constituintes, ou de resíduo seco. Também, se necessário, podem ser adicionados conservantes inibidores do crescimento microbiano.  (BRASIL, 2021; FONSECA, 20</a:t>
            </a:r>
            <a:r>
              <a:rPr b="1" lang="pt-BR" sz="1600">
                <a:solidFill>
                  <a:schemeClr val="lt1"/>
                </a:solidFill>
                <a:latin typeface="Helvetica Neue"/>
                <a:ea typeface="Helvetica Neue"/>
                <a:cs typeface="Helvetica Neue"/>
                <a:sym typeface="Helvetica Neue"/>
              </a:rPr>
              <a:t>20</a:t>
            </a:r>
            <a:r>
              <a:rPr b="1" i="0" lang="pt-BR" sz="1600" u="none" cap="none" strike="noStrike">
                <a:solidFill>
                  <a:schemeClr val="lt1"/>
                </a:solidFill>
                <a:latin typeface="Helvetica Neue"/>
                <a:ea typeface="Helvetica Neue"/>
                <a:cs typeface="Helvetica Neue"/>
                <a:sym typeface="Helvetica Neue"/>
              </a:rPr>
              <a:t>)</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O Formulário Fitoterápico da Farmacopeia Brasileira, para a preparação de géis, apresenta o seguinte gel hidroalcoólico básico (BRASIL, 2021).</a:t>
            </a:r>
            <a:endParaRPr b="1" i="0" sz="1600" u="none" cap="none" strike="noStrike">
              <a:solidFill>
                <a:schemeClr val="lt1"/>
              </a:solidFill>
              <a:latin typeface="Helvetica Neue"/>
              <a:ea typeface="Helvetica Neue"/>
              <a:cs typeface="Helvetica Neue"/>
              <a:sym typeface="Helvetica Neue"/>
            </a:endParaRPr>
          </a:p>
        </p:txBody>
      </p:sp>
      <p:sp>
        <p:nvSpPr>
          <p:cNvPr id="334" name="Google Shape;334;gdf693feede_2_0"/>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VEGETAIS</a:t>
            </a:r>
            <a:endParaRPr b="1" i="0" sz="20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36"/>
          <p:cNvSpPr txBox="1"/>
          <p:nvPr/>
        </p:nvSpPr>
        <p:spPr>
          <a:xfrm>
            <a:off x="628800" y="2164427"/>
            <a:ext cx="6699600" cy="4032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Tinturas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Tinturas são preparações alcoólicas ou hidroalcoólicas resultantes da extração de drogas vegetais ou da diluição dos respectivos extratos. São obtidas sem a utilização de calor durante o processo extrativo, sendo preparadas por processos extrativos de maceração ou percolação (BRASIL, 2021; FONSECA, 20</a:t>
            </a:r>
            <a:r>
              <a:rPr lang="pt-BR" sz="1600">
                <a:solidFill>
                  <a:schemeClr val="dk1"/>
                </a:solidFill>
                <a:latin typeface="Helvetica Neue"/>
                <a:ea typeface="Helvetica Neue"/>
                <a:cs typeface="Helvetica Neue"/>
                <a:sym typeface="Helvetica Neue"/>
              </a:rPr>
              <a:t>20</a:t>
            </a:r>
            <a:r>
              <a:rPr b="0" i="0" lang="pt-BR" sz="1600" u="none" cap="none" strike="noStrike">
                <a:solidFill>
                  <a:schemeClr val="dk1"/>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espécies utilizadas nas Farmácias Vivas geralmente são ricas em óleos essenciais, que exigem um teor alcóolico elevado para a sua solubilização, sendo comum o uso de álcool a 70% v/v (MATOS 2010). </a:t>
            </a:r>
            <a:endParaRPr b="0" i="0" sz="1400" u="none" cap="none" strike="noStrike">
              <a:solidFill>
                <a:srgbClr val="000000"/>
              </a:solidFill>
              <a:latin typeface="Arial"/>
              <a:ea typeface="Arial"/>
              <a:cs typeface="Arial"/>
              <a:sym typeface="Arial"/>
            </a:endParaRPr>
          </a:p>
        </p:txBody>
      </p:sp>
      <p:pic>
        <p:nvPicPr>
          <p:cNvPr id="341" name="Google Shape;341;p36"/>
          <p:cNvPicPr preferRelativeResize="0"/>
          <p:nvPr/>
        </p:nvPicPr>
        <p:blipFill rotWithShape="1">
          <a:blip r:embed="rId4">
            <a:alphaModFix/>
          </a:blip>
          <a:srcRect b="0" l="17243" r="12843" t="0"/>
          <a:stretch/>
        </p:blipFill>
        <p:spPr>
          <a:xfrm>
            <a:off x="7905599" y="2498000"/>
            <a:ext cx="3657601" cy="3487798"/>
          </a:xfrm>
          <a:prstGeom prst="rect">
            <a:avLst/>
          </a:prstGeom>
          <a:noFill/>
          <a:ln>
            <a:noFill/>
          </a:ln>
        </p:spPr>
      </p:pic>
      <p:sp>
        <p:nvSpPr>
          <p:cNvPr id="342" name="Google Shape;342;p36"/>
          <p:cNvSpPr txBox="1"/>
          <p:nvPr/>
        </p:nvSpPr>
        <p:spPr>
          <a:xfrm>
            <a:off x="7905600" y="5985798"/>
            <a:ext cx="365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Fonte: </a:t>
            </a:r>
            <a:r>
              <a:rPr b="0" i="0" lang="pt-BR" sz="1200" u="sng" cap="none" strike="noStrike">
                <a:solidFill>
                  <a:srgbClr val="191B26"/>
                </a:solidFill>
                <a:highlight>
                  <a:srgbClr val="FFFFFF"/>
                </a:highlight>
                <a:latin typeface="Helvetica Neue"/>
                <a:ea typeface="Helvetica Neue"/>
                <a:cs typeface="Helvetica Neue"/>
                <a:sym typeface="Helvetica Neue"/>
                <a:hlinkClick r:id="rId5">
                  <a:extLst>
                    <a:ext uri="{A12FA001-AC4F-418D-AE19-62706E023703}">
                      <ahyp:hlinkClr val="tx"/>
                    </a:ext>
                  </a:extLst>
                </a:hlinkClick>
              </a:rPr>
              <a:t>Marina Pershina</a:t>
            </a:r>
            <a:r>
              <a:rPr b="0" i="0" lang="pt-BR" sz="1200" u="none" cap="none" strike="noStrike">
                <a:solidFill>
                  <a:schemeClr val="dk1"/>
                </a:solidFill>
                <a:highlight>
                  <a:srgbClr val="FFFFFF"/>
                </a:highlight>
                <a:latin typeface="Helvetica Neue"/>
                <a:ea typeface="Helvetica Neue"/>
                <a:cs typeface="Helvetica Neue"/>
                <a:sym typeface="Helvetica Neue"/>
              </a:rPr>
              <a:t> por </a:t>
            </a:r>
            <a:r>
              <a:rPr b="0" i="0" lang="pt-BR" sz="1200" u="sng" cap="none" strike="noStrike">
                <a:solidFill>
                  <a:srgbClr val="191B26"/>
                </a:solidFill>
                <a:highlight>
                  <a:srgbClr val="FFFFFF"/>
                </a:highlight>
                <a:latin typeface="Helvetica Neue"/>
                <a:ea typeface="Helvetica Neue"/>
                <a:cs typeface="Helvetica Neue"/>
                <a:sym typeface="Helvetica Neue"/>
                <a:hlinkClick r:id="rId6">
                  <a:extLst>
                    <a:ext uri="{A12FA001-AC4F-418D-AE19-62706E023703}">
                      <ahyp:hlinkClr val="tx"/>
                    </a:ext>
                  </a:extLst>
                </a:hlinkClick>
              </a:rPr>
              <a:t>Pixabay</a:t>
            </a:r>
            <a:endParaRPr b="0" i="0" sz="1200" u="none" cap="none" strike="noStrike">
              <a:solidFill>
                <a:srgbClr val="000000"/>
              </a:solidFill>
              <a:latin typeface="Helvetica Neue"/>
              <a:ea typeface="Helvetica Neue"/>
              <a:cs typeface="Helvetica Neue"/>
              <a:sym typeface="Helvetica Neue"/>
            </a:endParaRPr>
          </a:p>
        </p:txBody>
      </p:sp>
      <p:sp>
        <p:nvSpPr>
          <p:cNvPr id="343" name="Google Shape;343;p36"/>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VEGETAIS</a:t>
            </a:r>
            <a:endParaRPr b="1" i="0" sz="20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pic>
        <p:nvPicPr>
          <p:cNvPr id="349" name="Google Shape;349;gdf693feede_2_26"/>
          <p:cNvPicPr preferRelativeResize="0"/>
          <p:nvPr/>
        </p:nvPicPr>
        <p:blipFill rotWithShape="1">
          <a:blip r:embed="rId4">
            <a:alphaModFix/>
          </a:blip>
          <a:srcRect b="0" l="0" r="0" t="0"/>
          <a:stretch/>
        </p:blipFill>
        <p:spPr>
          <a:xfrm>
            <a:off x="1527665" y="1285150"/>
            <a:ext cx="8721860" cy="5308399"/>
          </a:xfrm>
          <a:prstGeom prst="rect">
            <a:avLst/>
          </a:prstGeom>
          <a:noFill/>
          <a:ln>
            <a:noFill/>
          </a:ln>
        </p:spPr>
      </p:pic>
      <p:sp>
        <p:nvSpPr>
          <p:cNvPr id="350" name="Google Shape;350;gdf693feede_2_26"/>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VEGETAIS</a:t>
            </a:r>
            <a:endParaRPr b="1" i="0" sz="2000" u="none" cap="none" strike="noStrike">
              <a:solidFill>
                <a:schemeClr val="dk1"/>
              </a:solidFill>
              <a:latin typeface="Helvetica Neue"/>
              <a:ea typeface="Helvetica Neue"/>
              <a:cs typeface="Helvetica Neue"/>
              <a:sym typeface="Helvetica Neue"/>
            </a:endParaRPr>
          </a:p>
        </p:txBody>
      </p:sp>
      <p:pic>
        <p:nvPicPr>
          <p:cNvPr id="351" name="Google Shape;351;gdf693feede_2_26"/>
          <p:cNvPicPr preferRelativeResize="0"/>
          <p:nvPr/>
        </p:nvPicPr>
        <p:blipFill rotWithShape="1">
          <a:blip r:embed="rId5">
            <a:alphaModFix/>
          </a:blip>
          <a:srcRect b="0" l="0" r="0" t="0"/>
          <a:stretch/>
        </p:blipFill>
        <p:spPr>
          <a:xfrm>
            <a:off x="10249525" y="5298158"/>
            <a:ext cx="519111" cy="519111"/>
          </a:xfrm>
          <a:prstGeom prst="rect">
            <a:avLst/>
          </a:prstGeom>
          <a:noFill/>
          <a:ln>
            <a:noFill/>
          </a:ln>
        </p:spPr>
      </p:pic>
      <p:pic>
        <p:nvPicPr>
          <p:cNvPr id="352" name="Google Shape;352;gdf693feede_2_26"/>
          <p:cNvPicPr preferRelativeResize="0"/>
          <p:nvPr/>
        </p:nvPicPr>
        <p:blipFill rotWithShape="1">
          <a:blip r:embed="rId6">
            <a:alphaModFix/>
          </a:blip>
          <a:srcRect b="0" l="0" r="0" t="0"/>
          <a:stretch/>
        </p:blipFill>
        <p:spPr>
          <a:xfrm>
            <a:off x="10249525" y="5889341"/>
            <a:ext cx="519111" cy="51911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pic>
        <p:nvPicPr>
          <p:cNvPr id="358" name="Google Shape;358;p37"/>
          <p:cNvPicPr preferRelativeResize="0"/>
          <p:nvPr/>
        </p:nvPicPr>
        <p:blipFill rotWithShape="1">
          <a:blip r:embed="rId4">
            <a:alphaModFix/>
          </a:blip>
          <a:srcRect b="0" l="0" r="0" t="0"/>
          <a:stretch/>
        </p:blipFill>
        <p:spPr>
          <a:xfrm>
            <a:off x="7319065" y="2950093"/>
            <a:ext cx="3992317" cy="3252999"/>
          </a:xfrm>
          <a:prstGeom prst="rect">
            <a:avLst/>
          </a:prstGeom>
          <a:noFill/>
          <a:ln>
            <a:noFill/>
          </a:ln>
        </p:spPr>
      </p:pic>
      <p:pic>
        <p:nvPicPr>
          <p:cNvPr id="359" name="Google Shape;359;p37"/>
          <p:cNvPicPr preferRelativeResize="0"/>
          <p:nvPr/>
        </p:nvPicPr>
        <p:blipFill rotWithShape="1">
          <a:blip r:embed="rId4">
            <a:alphaModFix/>
          </a:blip>
          <a:srcRect b="0" l="0" r="0" t="0"/>
          <a:stretch/>
        </p:blipFill>
        <p:spPr>
          <a:xfrm>
            <a:off x="6058302" y="2950093"/>
            <a:ext cx="3992317" cy="3252999"/>
          </a:xfrm>
          <a:prstGeom prst="rect">
            <a:avLst/>
          </a:prstGeom>
          <a:noFill/>
          <a:ln>
            <a:noFill/>
          </a:ln>
        </p:spPr>
      </p:pic>
      <p:sp>
        <p:nvSpPr>
          <p:cNvPr id="360" name="Google Shape;360;p37"/>
          <p:cNvSpPr txBox="1"/>
          <p:nvPr/>
        </p:nvSpPr>
        <p:spPr>
          <a:xfrm>
            <a:off x="642052" y="2161791"/>
            <a:ext cx="4857600" cy="452427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Alcoolaturas</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alcoolaturas são formas farmacêuticas que decorrem da atuação dissolvente e extrativa do álcool sobre as plantas medicinais frescas. São preparadas a frio, feitas por maceração durante dez dias, com a planta fresca cortada sob álcool de graduação elevada (90°) em vaso hermeticamente fechado. Sendo a quantidade relativa entre a planta e o álcool de 1 : 1 a 1 : 2 (MATOS, 2010).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sp>
        <p:nvSpPr>
          <p:cNvPr id="361" name="Google Shape;361;p37"/>
          <p:cNvSpPr txBox="1"/>
          <p:nvPr/>
        </p:nvSpPr>
        <p:spPr>
          <a:xfrm>
            <a:off x="6452587" y="3705898"/>
            <a:ext cx="3914700" cy="2185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Sugerimos a leitura da Farmacotécnica de Fitoterápicos – Fonseca, S.G.C., 20</a:t>
            </a:r>
            <a:r>
              <a:rPr b="1" lang="pt-BR" sz="1600">
                <a:solidFill>
                  <a:schemeClr val="lt1"/>
                </a:solidFill>
                <a:latin typeface="Helvetica Neue"/>
                <a:ea typeface="Helvetica Neue"/>
                <a:cs typeface="Helvetica Neue"/>
                <a:sym typeface="Helvetica Neue"/>
              </a:rPr>
              <a:t>20</a:t>
            </a:r>
            <a:r>
              <a:rPr b="1" i="0" lang="pt-BR" sz="1600" u="none" cap="none" strike="noStrike">
                <a:solidFill>
                  <a:schemeClr val="lt1"/>
                </a:solidFill>
                <a:latin typeface="Helvetica Neue"/>
                <a:ea typeface="Helvetica Neue"/>
                <a:cs typeface="Helvetica Neue"/>
                <a:sym typeface="Helvetica Neue"/>
              </a:rPr>
              <a:t>  – Laboratório de Farmacotécnica do Departamento de Farmácia Universidade Federal do Ceará. Clique </a:t>
            </a:r>
            <a:r>
              <a:rPr b="1" i="0" lang="pt-BR" sz="1600" u="sng" cap="none" strike="noStrike">
                <a:solidFill>
                  <a:schemeClr val="lt1"/>
                </a:solidFill>
                <a:latin typeface="Helvetica Neue"/>
                <a:ea typeface="Helvetica Neue"/>
                <a:cs typeface="Helvetica Neue"/>
                <a:sym typeface="Helvetica Neue"/>
                <a:hlinkClick r:id="rId5">
                  <a:extLst>
                    <a:ext uri="{A12FA001-AC4F-418D-AE19-62706E023703}">
                      <ahyp:hlinkClr val="tx"/>
                    </a:ext>
                  </a:extLst>
                </a:hlinkClick>
              </a:rPr>
              <a:t>aqui</a:t>
            </a:r>
            <a:r>
              <a:rPr b="1" i="0" lang="pt-BR" sz="1600" u="none" cap="none" strike="noStrike">
                <a:solidFill>
                  <a:schemeClr val="lt1"/>
                </a:solidFill>
                <a:latin typeface="Helvetica Neue"/>
                <a:ea typeface="Helvetica Neue"/>
                <a:cs typeface="Helvetica Neue"/>
                <a:sym typeface="Helvetica Neue"/>
              </a:rPr>
              <a:t>.</a:t>
            </a:r>
            <a:endParaRPr b="0" i="0" sz="1600" u="none" cap="none" strike="noStrike">
              <a:solidFill>
                <a:schemeClr val="lt1"/>
              </a:solidFill>
              <a:latin typeface="Helvetica Neue"/>
              <a:ea typeface="Helvetica Neue"/>
              <a:cs typeface="Helvetica Neue"/>
              <a:sym typeface="Helvetica Neue"/>
            </a:endParaRPr>
          </a:p>
        </p:txBody>
      </p:sp>
      <p:pic>
        <p:nvPicPr>
          <p:cNvPr id="362" name="Google Shape;362;p37"/>
          <p:cNvPicPr preferRelativeResize="0"/>
          <p:nvPr/>
        </p:nvPicPr>
        <p:blipFill rotWithShape="1">
          <a:blip r:embed="rId6">
            <a:alphaModFix/>
          </a:blip>
          <a:srcRect b="0" l="0" r="0" t="0"/>
          <a:stretch/>
        </p:blipFill>
        <p:spPr>
          <a:xfrm>
            <a:off x="9500796" y="2343680"/>
            <a:ext cx="1457675" cy="1426955"/>
          </a:xfrm>
          <a:prstGeom prst="rect">
            <a:avLst/>
          </a:prstGeom>
          <a:noFill/>
          <a:ln>
            <a:noFill/>
          </a:ln>
        </p:spPr>
      </p:pic>
      <p:sp>
        <p:nvSpPr>
          <p:cNvPr id="363" name="Google Shape;363;p37"/>
          <p:cNvSpPr txBox="1"/>
          <p:nvPr/>
        </p:nvSpPr>
        <p:spPr>
          <a:xfrm>
            <a:off x="642052" y="1348280"/>
            <a:ext cx="3704661" cy="528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2000" u="none" cap="none" strike="noStrike">
                <a:solidFill>
                  <a:srgbClr val="29622E"/>
                </a:solidFill>
                <a:latin typeface="Helvetica Neue"/>
                <a:ea typeface="Helvetica Neue"/>
                <a:cs typeface="Helvetica Neue"/>
                <a:sym typeface="Helvetica Neue"/>
              </a:rPr>
              <a:t>8. DERIVADOS VEGETAIS</a:t>
            </a:r>
            <a:endParaRPr b="1" i="0" sz="2000" u="none" cap="none" strike="noStrike">
              <a:solidFill>
                <a:schemeClr val="dk1"/>
              </a:solidFill>
              <a:latin typeface="Helvetica Neue"/>
              <a:ea typeface="Helvetica Neue"/>
              <a:cs typeface="Helvetica Neue"/>
              <a:sym typeface="Helvetica Neue"/>
            </a:endParaRPr>
          </a:p>
        </p:txBody>
      </p:sp>
      <p:pic>
        <p:nvPicPr>
          <p:cNvPr id="364" name="Google Shape;364;p37"/>
          <p:cNvPicPr preferRelativeResize="0"/>
          <p:nvPr/>
        </p:nvPicPr>
        <p:blipFill rotWithShape="1">
          <a:blip r:embed="rId7">
            <a:alphaModFix/>
          </a:blip>
          <a:srcRect b="0" l="0" r="0" t="0"/>
          <a:stretch/>
        </p:blipFill>
        <p:spPr>
          <a:xfrm>
            <a:off x="9582892" y="2370034"/>
            <a:ext cx="1335864" cy="13358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4"/>
          <p:cNvSpPr txBox="1"/>
          <p:nvPr/>
        </p:nvSpPr>
        <p:spPr>
          <a:xfrm>
            <a:off x="630802" y="2023709"/>
            <a:ext cx="5266500" cy="3370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Rever as seguintes aulas da Etapa 2 :</a:t>
            </a:r>
            <a:endParaRPr b="0" i="0" sz="1400" u="none" cap="none" strike="noStrike">
              <a:solidFill>
                <a:srgbClr val="000000"/>
              </a:solidFill>
              <a:latin typeface="Arial"/>
              <a:ea typeface="Arial"/>
              <a:cs typeface="Arial"/>
              <a:sym typeface="Arial"/>
            </a:endParaRPr>
          </a:p>
          <a:p>
            <a:pPr indent="-330200" lvl="0" marL="457200" marR="0" rtl="0" algn="just">
              <a:lnSpc>
                <a:spcPct val="150000"/>
              </a:lnSpc>
              <a:spcBef>
                <a:spcPts val="600"/>
              </a:spcBef>
              <a:spcAft>
                <a:spcPts val="0"/>
              </a:spcAft>
              <a:buClr>
                <a:srgbClr val="29622E"/>
              </a:buClr>
              <a:buSzPts val="1600"/>
              <a:buFont typeface="Helvetica Neue"/>
              <a:buChar char="●"/>
            </a:pPr>
            <a:r>
              <a:rPr b="0" i="0" lang="pt-BR" sz="1600" u="none" cap="none" strike="noStrike">
                <a:solidFill>
                  <a:schemeClr val="dk1"/>
                </a:solidFill>
                <a:latin typeface="Helvetica Neue"/>
                <a:ea typeface="Helvetica Neue"/>
                <a:cs typeface="Helvetica Neue"/>
                <a:sym typeface="Helvetica Neue"/>
              </a:rPr>
              <a:t>Aula 1.2. Introdução aos Estudos das Plantas Medicinais e Fitoterápicos – Conceitos básicos – Unidade 1 – </a:t>
            </a:r>
            <a:endParaRPr b="0" i="0" sz="1600" u="none" cap="none" strike="noStrike">
              <a:solidFill>
                <a:schemeClr val="dk1"/>
              </a:solidFill>
              <a:latin typeface="Helvetica Neue"/>
              <a:ea typeface="Helvetica Neue"/>
              <a:cs typeface="Helvetica Neue"/>
              <a:sym typeface="Helvetica Neue"/>
            </a:endParaRPr>
          </a:p>
          <a:p>
            <a:pPr indent="-330200" lvl="0" marL="457200" marR="0" rtl="0" algn="just">
              <a:lnSpc>
                <a:spcPct val="150000"/>
              </a:lnSpc>
              <a:spcBef>
                <a:spcPts val="0"/>
              </a:spcBef>
              <a:spcAft>
                <a:spcPts val="0"/>
              </a:spcAft>
              <a:buClr>
                <a:srgbClr val="29622E"/>
              </a:buClr>
              <a:buSzPts val="1600"/>
              <a:buFont typeface="Helvetica Neue"/>
              <a:buChar char="●"/>
            </a:pPr>
            <a:r>
              <a:rPr b="0" i="0" lang="pt-BR" sz="1600" u="none" cap="none" strike="noStrike">
                <a:solidFill>
                  <a:schemeClr val="dk1"/>
                </a:solidFill>
                <a:latin typeface="Helvetica Neue"/>
                <a:ea typeface="Helvetica Neue"/>
                <a:cs typeface="Helvetica Neue"/>
                <a:sym typeface="Helvetica Neue"/>
              </a:rPr>
              <a:t>Aula 1.3 Especificidades de Ação dos Princípios Ativos das Plantas medicinais - Metabólitos Secundários. Unidade 1 -</a:t>
            </a:r>
            <a:endParaRPr b="0" i="0" sz="1600" u="none" cap="none" strike="noStrike">
              <a:solidFill>
                <a:schemeClr val="dk1"/>
              </a:solidFill>
              <a:latin typeface="Helvetica Neue"/>
              <a:ea typeface="Helvetica Neue"/>
              <a:cs typeface="Helvetica Neue"/>
              <a:sym typeface="Helvetica Neue"/>
            </a:endParaRPr>
          </a:p>
          <a:p>
            <a:pPr indent="-330200" lvl="0" marL="457200" marR="0" rtl="0" algn="just">
              <a:lnSpc>
                <a:spcPct val="150000"/>
              </a:lnSpc>
              <a:spcBef>
                <a:spcPts val="0"/>
              </a:spcBef>
              <a:spcAft>
                <a:spcPts val="0"/>
              </a:spcAft>
              <a:buClr>
                <a:srgbClr val="29622E"/>
              </a:buClr>
              <a:buSzPts val="1600"/>
              <a:buFont typeface="Helvetica Neue"/>
              <a:buChar char="●"/>
            </a:pPr>
            <a:r>
              <a:rPr b="0" i="0" lang="pt-BR" sz="1600" u="none" cap="none" strike="noStrike">
                <a:solidFill>
                  <a:schemeClr val="dk1"/>
                </a:solidFill>
                <a:latin typeface="Helvetica Neue"/>
                <a:ea typeface="Helvetica Neue"/>
                <a:cs typeface="Helvetica Neue"/>
                <a:sym typeface="Helvetica Neue"/>
              </a:rPr>
              <a:t>Aula 2.1 Programa Farmácias Vivas – Unidade 2 – Etapa 2.</a:t>
            </a:r>
            <a:endParaRPr b="0" i="0" sz="1600" u="none" cap="none" strike="noStrike">
              <a:solidFill>
                <a:schemeClr val="dk1"/>
              </a:solidFill>
              <a:latin typeface="Helvetica Neue"/>
              <a:ea typeface="Helvetica Neue"/>
              <a:cs typeface="Helvetica Neue"/>
              <a:sym typeface="Helvetica Neue"/>
            </a:endParaRPr>
          </a:p>
        </p:txBody>
      </p:sp>
      <p:sp>
        <p:nvSpPr>
          <p:cNvPr id="72" name="Google Shape;72;p4"/>
          <p:cNvSpPr txBox="1"/>
          <p:nvPr/>
        </p:nvSpPr>
        <p:spPr>
          <a:xfrm>
            <a:off x="630802" y="1323659"/>
            <a:ext cx="4071000" cy="6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2. PRÉ-REQUISITOS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38"/>
          <p:cNvSpPr txBox="1"/>
          <p:nvPr/>
        </p:nvSpPr>
        <p:spPr>
          <a:xfrm>
            <a:off x="660013" y="2166933"/>
            <a:ext cx="5833551" cy="373944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600"/>
              <a:buFont typeface="Arial"/>
              <a:buNone/>
            </a:pPr>
            <a:r>
              <a:rPr b="1" i="0" lang="pt-BR" sz="1600" u="none" cap="none" strike="noStrike">
                <a:solidFill>
                  <a:srgbClr val="29622E"/>
                </a:solidFill>
                <a:latin typeface="Helvetica Neue"/>
                <a:ea typeface="Helvetica Neue"/>
                <a:cs typeface="Helvetica Neue"/>
                <a:sym typeface="Helvetica Neue"/>
              </a:rPr>
              <a:t>Pomadas</a:t>
            </a:r>
            <a:endParaRPr b="1" i="0" sz="1600" u="none" cap="none" strike="noStrike">
              <a:solidFill>
                <a:srgbClr val="29622E"/>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chemeClr val="dk1"/>
              </a:buClr>
              <a:buSzPts val="1600"/>
              <a:buFont typeface="Arial"/>
              <a:buNone/>
            </a:pPr>
            <a:r>
              <a:t/>
            </a:r>
            <a:endParaRPr b="1" i="0" sz="1600" u="none" cap="none" strike="noStrike">
              <a:solidFill>
                <a:srgbClr val="29622E"/>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formas farmacêuticas semi-sólidas de fitoterápicos incluem as pomadas, os cremes e os géis, descritos a seguir.</a:t>
            </a:r>
            <a:endParaRPr/>
          </a:p>
          <a:p>
            <a:pPr indent="0" lvl="0" marL="0" marR="0" rtl="0" algn="just">
              <a:lnSpc>
                <a:spcPct val="150000"/>
              </a:lnSpc>
              <a:spcBef>
                <a:spcPts val="0"/>
              </a:spcBef>
              <a:spcAft>
                <a:spcPts val="0"/>
              </a:spcAft>
              <a:buClr>
                <a:srgbClr val="000000"/>
              </a:buClr>
              <a:buSzPts val="16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pomadas são preparações semi-sólidas destinadas ao uso externo, para aplicação na pele ou em membranas mucosas, que consistem da solução ou dispersão de um ou mais princípios ativos (extratos) em baixas proporções em uma base adequada usualmente não aquosa. (CAB, FFB).</a:t>
            </a:r>
            <a:endParaRPr b="0" i="0" sz="1400" u="none" cap="none" strike="noStrike">
              <a:solidFill>
                <a:srgbClr val="000000"/>
              </a:solidFill>
              <a:latin typeface="Arial"/>
              <a:ea typeface="Arial"/>
              <a:cs typeface="Arial"/>
              <a:sym typeface="Arial"/>
            </a:endParaRPr>
          </a:p>
        </p:txBody>
      </p:sp>
      <p:sp>
        <p:nvSpPr>
          <p:cNvPr id="371" name="Google Shape;371;p38"/>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sp>
        <p:nvSpPr>
          <p:cNvPr id="372" name="Google Shape;372;p38"/>
          <p:cNvSpPr txBox="1"/>
          <p:nvPr/>
        </p:nvSpPr>
        <p:spPr>
          <a:xfrm>
            <a:off x="7032643" y="5820534"/>
            <a:ext cx="4499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Arial"/>
                <a:ea typeface="Arial"/>
                <a:cs typeface="Arial"/>
                <a:sym typeface="Arial"/>
              </a:rPr>
              <a:t>Fonte: </a:t>
            </a:r>
            <a:r>
              <a:rPr lang="pt-BR" sz="1100" u="sng">
                <a:solidFill>
                  <a:srgbClr val="191B26"/>
                </a:solidFill>
                <a:hlinkClick r:id="rId4">
                  <a:extLst>
                    <a:ext uri="{A12FA001-AC4F-418D-AE19-62706E023703}">
                      <ahyp:hlinkClr val="tx"/>
                    </a:ext>
                  </a:extLst>
                </a:hlinkClick>
              </a:rPr>
              <a:t>xbqs42</a:t>
            </a:r>
            <a:r>
              <a:rPr lang="pt-BR" sz="1100">
                <a:solidFill>
                  <a:srgbClr val="191B26"/>
                </a:solidFill>
              </a:rPr>
              <a:t> por </a:t>
            </a:r>
            <a:r>
              <a:rPr lang="pt-BR" sz="1100" u="sng">
                <a:solidFill>
                  <a:srgbClr val="191B26"/>
                </a:solidFill>
                <a:hlinkClick r:id="rId5">
                  <a:extLst>
                    <a:ext uri="{A12FA001-AC4F-418D-AE19-62706E023703}">
                      <ahyp:hlinkClr val="tx"/>
                    </a:ext>
                  </a:extLst>
                </a:hlinkClick>
              </a:rPr>
              <a:t>Pixabay</a:t>
            </a:r>
            <a:r>
              <a:rPr lang="pt-BR" sz="1100">
                <a:solidFill>
                  <a:srgbClr val="191B26"/>
                </a:solidFill>
                <a:highlight>
                  <a:srgbClr val="FFFFFF"/>
                </a:highlight>
              </a:rPr>
              <a:t> </a:t>
            </a:r>
            <a:endParaRPr b="0" i="0" sz="1200" u="none" cap="none" strike="noStrike">
              <a:solidFill>
                <a:srgbClr val="000000"/>
              </a:solidFill>
              <a:latin typeface="Helvetica Neue"/>
              <a:ea typeface="Helvetica Neue"/>
              <a:cs typeface="Helvetica Neue"/>
              <a:sym typeface="Helvetica Neue"/>
            </a:endParaRPr>
          </a:p>
        </p:txBody>
      </p:sp>
      <p:pic>
        <p:nvPicPr>
          <p:cNvPr id="373" name="Google Shape;373;p38"/>
          <p:cNvPicPr preferRelativeResize="0"/>
          <p:nvPr/>
        </p:nvPicPr>
        <p:blipFill>
          <a:blip r:embed="rId6">
            <a:alphaModFix/>
          </a:blip>
          <a:stretch>
            <a:fillRect/>
          </a:stretch>
        </p:blipFill>
        <p:spPr>
          <a:xfrm>
            <a:off x="7032650" y="3036701"/>
            <a:ext cx="4605251" cy="27838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gdf693feede_2_46"/>
          <p:cNvSpPr/>
          <p:nvPr/>
        </p:nvSpPr>
        <p:spPr>
          <a:xfrm>
            <a:off x="583176" y="2307430"/>
            <a:ext cx="10584000" cy="4119874"/>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As bases para pomadas podem ser dos seguintes tipos: </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285750" lvl="0" marL="285750" marR="0" rtl="0" algn="just">
              <a:lnSpc>
                <a:spcPct val="150000"/>
              </a:lnSpc>
              <a:spcBef>
                <a:spcPts val="0"/>
              </a:spcBef>
              <a:spcAft>
                <a:spcPts val="0"/>
              </a:spcAft>
              <a:buClr>
                <a:srgbClr val="000000"/>
              </a:buClr>
              <a:buSzPts val="1600"/>
              <a:buFont typeface="Noto Sans Symbols"/>
              <a:buChar char="▪"/>
            </a:pPr>
            <a:r>
              <a:rPr b="0" i="0" lang="pt-BR" sz="1600" u="none" cap="none" strike="noStrike">
                <a:solidFill>
                  <a:srgbClr val="000000"/>
                </a:solidFill>
                <a:latin typeface="Helvetica Neue"/>
                <a:ea typeface="Helvetica Neue"/>
                <a:cs typeface="Helvetica Neue"/>
                <a:sym typeface="Helvetica Neue"/>
              </a:rPr>
              <a:t>Bases oleaginosas são anidras e insolúveis em água; não podem absorver, contatar nem são laváveis com água.</a:t>
            </a:r>
            <a:endParaRPr b="0" i="0" sz="1600" u="none" cap="none" strike="noStrike">
              <a:solidFill>
                <a:srgbClr val="000000"/>
              </a:solidFill>
              <a:latin typeface="Helvetica Neue"/>
              <a:ea typeface="Helvetica Neue"/>
              <a:cs typeface="Helvetica Neue"/>
              <a:sym typeface="Helvetica Neue"/>
            </a:endParaRPr>
          </a:p>
          <a:p>
            <a:pPr indent="0" lvl="0" marL="45720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285750" lvl="0" marL="285750" marR="0" rtl="0" algn="just">
              <a:lnSpc>
                <a:spcPct val="150000"/>
              </a:lnSpc>
              <a:spcBef>
                <a:spcPts val="0"/>
              </a:spcBef>
              <a:spcAft>
                <a:spcPts val="0"/>
              </a:spcAft>
              <a:buClr>
                <a:srgbClr val="000000"/>
              </a:buClr>
              <a:buSzPts val="1600"/>
              <a:buFont typeface="Noto Sans Symbols"/>
              <a:buChar char="▪"/>
            </a:pPr>
            <a:r>
              <a:rPr b="0" i="0" lang="pt-BR" sz="1600" u="none" cap="none" strike="noStrike">
                <a:solidFill>
                  <a:srgbClr val="000000"/>
                </a:solidFill>
                <a:latin typeface="Helvetica Neue"/>
                <a:ea typeface="Helvetica Neue"/>
                <a:cs typeface="Helvetica Neue"/>
                <a:sym typeface="Helvetica Neue"/>
              </a:rPr>
              <a:t>Bases de natureza hidrofílica, como aquelas preparadas pela associação de polietilenoglicois de pesos moleculares diferentes, fazendo com que sejam obtidas preparações do veiculado em vaselina.</a:t>
            </a:r>
            <a:endParaRPr b="0" i="0" sz="1600" u="none" cap="none" strike="noStrike">
              <a:solidFill>
                <a:srgbClr val="000000"/>
              </a:solidFill>
              <a:latin typeface="Helvetica Neue"/>
              <a:ea typeface="Helvetica Neue"/>
              <a:cs typeface="Helvetica Neue"/>
              <a:sym typeface="Helvetica Neue"/>
            </a:endParaRPr>
          </a:p>
          <a:p>
            <a:pPr indent="0" lvl="0" marL="45720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285750" lvl="0" marL="285750" marR="0" rtl="0" algn="just">
              <a:lnSpc>
                <a:spcPct val="150000"/>
              </a:lnSpc>
              <a:spcBef>
                <a:spcPts val="0"/>
              </a:spcBef>
              <a:spcAft>
                <a:spcPts val="0"/>
              </a:spcAft>
              <a:buClr>
                <a:srgbClr val="000000"/>
              </a:buClr>
              <a:buSzPts val="1600"/>
              <a:buFont typeface="Noto Sans Symbols"/>
              <a:buChar char="▪"/>
            </a:pPr>
            <a:r>
              <a:rPr b="0" i="0" lang="pt-BR" sz="1600" u="none" cap="none" strike="noStrike">
                <a:solidFill>
                  <a:srgbClr val="000000"/>
                </a:solidFill>
                <a:latin typeface="Helvetica Neue"/>
                <a:ea typeface="Helvetica Neue"/>
                <a:cs typeface="Helvetica Neue"/>
                <a:sym typeface="Helvetica Neue"/>
              </a:rPr>
              <a:t>Bases de absorção anidras, são insolúveis e não laváveis com água, mas podem absorver água. Permitem, portanto, a inclusão de ativos vegetais (extratos) solúveis em água diretamente na base ou após a sua dissolução no mínimo de água. </a:t>
            </a:r>
            <a:endParaRPr b="0" i="0" sz="1400" u="none" cap="none" strike="noStrike">
              <a:solidFill>
                <a:srgbClr val="000000"/>
              </a:solidFill>
              <a:latin typeface="Arial"/>
              <a:ea typeface="Arial"/>
              <a:cs typeface="Arial"/>
              <a:sym typeface="Arial"/>
            </a:endParaRPr>
          </a:p>
        </p:txBody>
      </p:sp>
      <p:sp>
        <p:nvSpPr>
          <p:cNvPr id="380" name="Google Shape;380;gdf693feede_2_46"/>
          <p:cNvSpPr txBox="1"/>
          <p:nvPr/>
        </p:nvSpPr>
        <p:spPr>
          <a:xfrm>
            <a:off x="583175" y="1728055"/>
            <a:ext cx="3000000" cy="553968"/>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Pomadas</a:t>
            </a:r>
            <a:endParaRPr b="0" i="0" sz="1400" u="none" cap="none" strike="noStrike">
              <a:solidFill>
                <a:srgbClr val="000000"/>
              </a:solidFill>
              <a:latin typeface="Arial"/>
              <a:ea typeface="Arial"/>
              <a:cs typeface="Arial"/>
              <a:sym typeface="Arial"/>
            </a:endParaRPr>
          </a:p>
        </p:txBody>
      </p:sp>
      <p:sp>
        <p:nvSpPr>
          <p:cNvPr id="381" name="Google Shape;381;gdf693feede_2_46"/>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pic>
        <p:nvPicPr>
          <p:cNvPr id="387" name="Google Shape;387;gdf693feede_2_66"/>
          <p:cNvPicPr preferRelativeResize="0"/>
          <p:nvPr/>
        </p:nvPicPr>
        <p:blipFill rotWithShape="1">
          <a:blip r:embed="rId4">
            <a:alphaModFix/>
          </a:blip>
          <a:srcRect b="0" l="0" r="0" t="0"/>
          <a:stretch/>
        </p:blipFill>
        <p:spPr>
          <a:xfrm>
            <a:off x="6107975" y="2437776"/>
            <a:ext cx="5335500" cy="3468068"/>
          </a:xfrm>
          <a:prstGeom prst="rect">
            <a:avLst/>
          </a:prstGeom>
          <a:noFill/>
          <a:ln>
            <a:noFill/>
          </a:ln>
        </p:spPr>
      </p:pic>
      <p:sp>
        <p:nvSpPr>
          <p:cNvPr id="388" name="Google Shape;388;gdf693feede_2_66"/>
          <p:cNvSpPr txBox="1"/>
          <p:nvPr/>
        </p:nvSpPr>
        <p:spPr>
          <a:xfrm>
            <a:off x="642048" y="2890889"/>
            <a:ext cx="4910613" cy="3004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Essa base de absorção é indicada pelo Formulário Fitoterápico da Farmacopeia Brasileira para a preparação de pomadas. Possui a capacidade de absorver água adicional; sua característica é oleosa e é de difícil remoção das roupas. Tem capacidade emulsionante devido à lanolina presente na formulação, o que favorece a incorporação de extratos vegetais. Exemplo a seguir (BRASIL, 2021):</a:t>
            </a:r>
            <a:endParaRPr b="0" i="0" sz="1400" u="none" cap="none" strike="noStrike">
              <a:solidFill>
                <a:srgbClr val="000000"/>
              </a:solidFill>
              <a:latin typeface="Arial"/>
              <a:ea typeface="Arial"/>
              <a:cs typeface="Arial"/>
              <a:sym typeface="Arial"/>
            </a:endParaRPr>
          </a:p>
        </p:txBody>
      </p:sp>
      <p:sp>
        <p:nvSpPr>
          <p:cNvPr id="389" name="Google Shape;389;gdf693feede_2_66"/>
          <p:cNvSpPr txBox="1"/>
          <p:nvPr/>
        </p:nvSpPr>
        <p:spPr>
          <a:xfrm>
            <a:off x="642052" y="2115742"/>
            <a:ext cx="3000000" cy="553968"/>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Pomadas</a:t>
            </a:r>
            <a:endParaRPr b="0" i="0" sz="1400" u="none" cap="none" strike="noStrike">
              <a:solidFill>
                <a:srgbClr val="000000"/>
              </a:solidFill>
              <a:latin typeface="Arial"/>
              <a:ea typeface="Arial"/>
              <a:cs typeface="Arial"/>
              <a:sym typeface="Arial"/>
            </a:endParaRPr>
          </a:p>
        </p:txBody>
      </p:sp>
      <p:sp>
        <p:nvSpPr>
          <p:cNvPr id="390" name="Google Shape;390;gdf693feede_2_66"/>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pic>
        <p:nvPicPr>
          <p:cNvPr id="391" name="Google Shape;391;gdf693feede_2_66"/>
          <p:cNvPicPr preferRelativeResize="0"/>
          <p:nvPr/>
        </p:nvPicPr>
        <p:blipFill rotWithShape="1">
          <a:blip r:embed="rId5">
            <a:alphaModFix/>
          </a:blip>
          <a:srcRect b="0" l="0" r="0" t="0"/>
          <a:stretch/>
        </p:blipFill>
        <p:spPr>
          <a:xfrm>
            <a:off x="11407850" y="4668766"/>
            <a:ext cx="519111" cy="519111"/>
          </a:xfrm>
          <a:prstGeom prst="rect">
            <a:avLst/>
          </a:prstGeom>
          <a:noFill/>
          <a:ln>
            <a:noFill/>
          </a:ln>
        </p:spPr>
      </p:pic>
      <p:pic>
        <p:nvPicPr>
          <p:cNvPr id="392" name="Google Shape;392;gdf693feede_2_66"/>
          <p:cNvPicPr preferRelativeResize="0"/>
          <p:nvPr/>
        </p:nvPicPr>
        <p:blipFill rotWithShape="1">
          <a:blip r:embed="rId6">
            <a:alphaModFix/>
          </a:blip>
          <a:srcRect b="0" l="0" r="0" t="0"/>
          <a:stretch/>
        </p:blipFill>
        <p:spPr>
          <a:xfrm>
            <a:off x="11407850" y="5259949"/>
            <a:ext cx="519111" cy="51911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0"/>
          <p:cNvSpPr txBox="1"/>
          <p:nvPr/>
        </p:nvSpPr>
        <p:spPr>
          <a:xfrm>
            <a:off x="675860" y="1759550"/>
            <a:ext cx="11039061" cy="831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partir dessa base de absorção o Formulário Fitoterápico da Farmacopeia Brasileira (BRASIL, 2021) orienta várias preparações de pomadas. Exemplo:</a:t>
            </a:r>
            <a:endParaRPr b="0" i="0" sz="1600" u="none" cap="none" strike="noStrike">
              <a:solidFill>
                <a:schemeClr val="dk1"/>
              </a:solidFill>
              <a:latin typeface="Helvetica Neue"/>
              <a:ea typeface="Helvetica Neue"/>
              <a:cs typeface="Helvetica Neue"/>
              <a:sym typeface="Helvetica Neue"/>
            </a:endParaRPr>
          </a:p>
        </p:txBody>
      </p:sp>
      <p:pic>
        <p:nvPicPr>
          <p:cNvPr id="399" name="Google Shape;399;p40"/>
          <p:cNvPicPr preferRelativeResize="0"/>
          <p:nvPr/>
        </p:nvPicPr>
        <p:blipFill rotWithShape="1">
          <a:blip r:embed="rId4">
            <a:alphaModFix/>
          </a:blip>
          <a:srcRect b="0" l="0" r="0" t="0"/>
          <a:stretch/>
        </p:blipFill>
        <p:spPr>
          <a:xfrm>
            <a:off x="1833626" y="2244650"/>
            <a:ext cx="8028479" cy="4882299"/>
          </a:xfrm>
          <a:prstGeom prst="rect">
            <a:avLst/>
          </a:prstGeom>
          <a:noFill/>
          <a:ln>
            <a:noFill/>
          </a:ln>
        </p:spPr>
      </p:pic>
      <p:pic>
        <p:nvPicPr>
          <p:cNvPr id="400" name="Google Shape;400;p40"/>
          <p:cNvPicPr preferRelativeResize="0"/>
          <p:nvPr/>
        </p:nvPicPr>
        <p:blipFill rotWithShape="1">
          <a:blip r:embed="rId5">
            <a:alphaModFix/>
          </a:blip>
          <a:srcRect b="0" l="0" r="0" t="0"/>
          <a:stretch/>
        </p:blipFill>
        <p:spPr>
          <a:xfrm>
            <a:off x="9799339" y="5337524"/>
            <a:ext cx="687977" cy="615797"/>
          </a:xfrm>
          <a:prstGeom prst="rect">
            <a:avLst/>
          </a:prstGeom>
          <a:noFill/>
          <a:ln>
            <a:noFill/>
          </a:ln>
        </p:spPr>
      </p:pic>
      <p:pic>
        <p:nvPicPr>
          <p:cNvPr id="401" name="Google Shape;401;p40"/>
          <p:cNvPicPr preferRelativeResize="0"/>
          <p:nvPr/>
        </p:nvPicPr>
        <p:blipFill rotWithShape="1">
          <a:blip r:embed="rId6">
            <a:alphaModFix/>
          </a:blip>
          <a:srcRect b="0" l="0" r="0" t="0"/>
          <a:stretch/>
        </p:blipFill>
        <p:spPr>
          <a:xfrm>
            <a:off x="9799345" y="5953321"/>
            <a:ext cx="687970" cy="615792"/>
          </a:xfrm>
          <a:prstGeom prst="rect">
            <a:avLst/>
          </a:prstGeom>
          <a:noFill/>
          <a:ln>
            <a:noFill/>
          </a:ln>
        </p:spPr>
      </p:pic>
      <p:sp>
        <p:nvSpPr>
          <p:cNvPr id="402" name="Google Shape;402;p40"/>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41"/>
          <p:cNvSpPr txBox="1"/>
          <p:nvPr/>
        </p:nvSpPr>
        <p:spPr>
          <a:xfrm>
            <a:off x="642052" y="2161791"/>
            <a:ext cx="5417436" cy="378561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Cremes</a:t>
            </a:r>
            <a:endParaRPr b="1"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Cremes são formas farmacêuticas semi-sólidas que consistem de uma emulsão, formada por uma fase lipofílica e uma fase hidrofílica. São chamados também de emulsões de alta viscosidade. Podem conter um ou mais extratos vegetais dispersos em uma base apropriada e são utilizados, normalmente, para aplicação externa na pele ou nas membranas mucosas (BRASIL, 2021)</a:t>
            </a:r>
            <a:endParaRPr b="0" i="0" sz="1600" u="none" cap="none" strike="noStrike">
              <a:solidFill>
                <a:schemeClr val="dk1"/>
              </a:solidFill>
              <a:latin typeface="Helvetica Neue"/>
              <a:ea typeface="Helvetica Neue"/>
              <a:cs typeface="Helvetica Neue"/>
              <a:sym typeface="Helvetica Neue"/>
            </a:endParaRPr>
          </a:p>
        </p:txBody>
      </p:sp>
      <p:pic>
        <p:nvPicPr>
          <p:cNvPr id="409" name="Google Shape;409;p41"/>
          <p:cNvPicPr preferRelativeResize="0"/>
          <p:nvPr/>
        </p:nvPicPr>
        <p:blipFill rotWithShape="1">
          <a:blip r:embed="rId4">
            <a:alphaModFix/>
          </a:blip>
          <a:srcRect b="0" l="0" r="0" t="0"/>
          <a:stretch/>
        </p:blipFill>
        <p:spPr>
          <a:xfrm>
            <a:off x="6812067" y="2521557"/>
            <a:ext cx="4763407" cy="3180567"/>
          </a:xfrm>
          <a:prstGeom prst="rect">
            <a:avLst/>
          </a:prstGeom>
          <a:noFill/>
          <a:ln>
            <a:noFill/>
          </a:ln>
        </p:spPr>
      </p:pic>
      <p:sp>
        <p:nvSpPr>
          <p:cNvPr id="410" name="Google Shape;410;p41"/>
          <p:cNvSpPr txBox="1"/>
          <p:nvPr/>
        </p:nvSpPr>
        <p:spPr>
          <a:xfrm>
            <a:off x="6812067" y="5702125"/>
            <a:ext cx="4737881"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silviarita</a:t>
            </a:r>
            <a:r>
              <a:rPr b="0" i="0" lang="pt-BR" sz="1200" u="none" cap="none" strike="noStrike">
                <a:solidFill>
                  <a:schemeClr val="dk1"/>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411" name="Google Shape;411;p41"/>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pic>
        <p:nvPicPr>
          <p:cNvPr id="417" name="Google Shape;417;gdf693feede_2_82"/>
          <p:cNvPicPr preferRelativeResize="0"/>
          <p:nvPr/>
        </p:nvPicPr>
        <p:blipFill rotWithShape="1">
          <a:blip r:embed="rId4">
            <a:alphaModFix/>
          </a:blip>
          <a:srcRect b="0" l="0" r="0" t="0"/>
          <a:stretch/>
        </p:blipFill>
        <p:spPr>
          <a:xfrm>
            <a:off x="6430250" y="560989"/>
            <a:ext cx="4789100" cy="6229410"/>
          </a:xfrm>
          <a:prstGeom prst="rect">
            <a:avLst/>
          </a:prstGeom>
          <a:noFill/>
          <a:ln>
            <a:noFill/>
          </a:ln>
        </p:spPr>
      </p:pic>
      <p:sp>
        <p:nvSpPr>
          <p:cNvPr id="418" name="Google Shape;418;gdf693feede_2_82"/>
          <p:cNvSpPr txBox="1"/>
          <p:nvPr/>
        </p:nvSpPr>
        <p:spPr>
          <a:xfrm>
            <a:off x="567250" y="1322949"/>
            <a:ext cx="4693863"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a:t>
            </a:r>
            <a:endParaRPr/>
          </a:p>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SEMI-SÓLIDAS DE FITOTERÁPICOS</a:t>
            </a:r>
            <a:endParaRPr/>
          </a:p>
        </p:txBody>
      </p:sp>
      <p:sp>
        <p:nvSpPr>
          <p:cNvPr id="419" name="Google Shape;419;gdf693feede_2_82"/>
          <p:cNvSpPr txBox="1"/>
          <p:nvPr/>
        </p:nvSpPr>
        <p:spPr>
          <a:xfrm>
            <a:off x="677769" y="2496075"/>
            <a:ext cx="5381719" cy="3491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Cremes</a:t>
            </a:r>
            <a:endParaRPr b="1"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Cremes podem ser emulsões de água em óleo (a/o), que são insolúveis e não laváveis em água, mas podem absorvê-la por causa da sua fase interna aquosa; e emulsões de óleo em água (o/a), que têm fase interna insolúvel em água, mas são laváveis e absorvem água (BRASIL, 2012b).  Exemplo:</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pic>
        <p:nvPicPr>
          <p:cNvPr id="420" name="Google Shape;420;gdf693feede_2_82"/>
          <p:cNvPicPr preferRelativeResize="0"/>
          <p:nvPr/>
        </p:nvPicPr>
        <p:blipFill rotWithShape="1">
          <a:blip r:embed="rId5">
            <a:alphaModFix/>
          </a:blip>
          <a:srcRect b="0" l="0" r="0" t="0"/>
          <a:stretch/>
        </p:blipFill>
        <p:spPr>
          <a:xfrm>
            <a:off x="11183725" y="5481897"/>
            <a:ext cx="519111" cy="519111"/>
          </a:xfrm>
          <a:prstGeom prst="rect">
            <a:avLst/>
          </a:prstGeom>
          <a:noFill/>
          <a:ln>
            <a:noFill/>
          </a:ln>
        </p:spPr>
      </p:pic>
      <p:pic>
        <p:nvPicPr>
          <p:cNvPr id="421" name="Google Shape;421;gdf693feede_2_82"/>
          <p:cNvPicPr preferRelativeResize="0"/>
          <p:nvPr/>
        </p:nvPicPr>
        <p:blipFill rotWithShape="1">
          <a:blip r:embed="rId6">
            <a:alphaModFix/>
          </a:blip>
          <a:srcRect b="0" l="0" r="0" t="0"/>
          <a:stretch/>
        </p:blipFill>
        <p:spPr>
          <a:xfrm>
            <a:off x="11183725" y="6073080"/>
            <a:ext cx="519111" cy="5191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42"/>
          <p:cNvSpPr txBox="1"/>
          <p:nvPr/>
        </p:nvSpPr>
        <p:spPr>
          <a:xfrm>
            <a:off x="571081" y="2192132"/>
            <a:ext cx="4146692"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Lanette N é uma base auto-emulsionável que promove emoliência e suavidade à pele, sendo muito usada na fabricação de cremes. Possui glicerina de ação hidratante e umectante em sua composição. Nesta fórmula de creme base, depois de pronta, podem ser adicionados os extratos vegetais ativos conforme a fórmula do Creme de Calêndula, demonstrada a seguir (BRASIL, 2012).</a:t>
            </a:r>
            <a:endParaRPr b="0" i="0" sz="1400" u="none" cap="none" strike="noStrike">
              <a:solidFill>
                <a:srgbClr val="000000"/>
              </a:solidFill>
              <a:latin typeface="Arial"/>
              <a:ea typeface="Arial"/>
              <a:cs typeface="Arial"/>
              <a:sym typeface="Arial"/>
            </a:endParaRPr>
          </a:p>
        </p:txBody>
      </p:sp>
      <p:pic>
        <p:nvPicPr>
          <p:cNvPr id="428" name="Google Shape;428;p42"/>
          <p:cNvPicPr preferRelativeResize="0"/>
          <p:nvPr/>
        </p:nvPicPr>
        <p:blipFill rotWithShape="1">
          <a:blip r:embed="rId4">
            <a:alphaModFix/>
          </a:blip>
          <a:srcRect b="0" l="0" r="0" t="0"/>
          <a:stretch/>
        </p:blipFill>
        <p:spPr>
          <a:xfrm>
            <a:off x="5073192" y="2029119"/>
            <a:ext cx="6339297" cy="3858283"/>
          </a:xfrm>
          <a:prstGeom prst="rect">
            <a:avLst/>
          </a:prstGeom>
          <a:noFill/>
          <a:ln>
            <a:noFill/>
          </a:ln>
        </p:spPr>
      </p:pic>
      <p:sp>
        <p:nvSpPr>
          <p:cNvPr id="429" name="Google Shape;429;p42"/>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pic>
        <p:nvPicPr>
          <p:cNvPr id="430" name="Google Shape;430;p42"/>
          <p:cNvPicPr preferRelativeResize="0"/>
          <p:nvPr/>
        </p:nvPicPr>
        <p:blipFill rotWithShape="1">
          <a:blip r:embed="rId5">
            <a:alphaModFix/>
          </a:blip>
          <a:srcRect b="0" l="0" r="0" t="0"/>
          <a:stretch/>
        </p:blipFill>
        <p:spPr>
          <a:xfrm>
            <a:off x="11412489" y="4455009"/>
            <a:ext cx="519111" cy="519111"/>
          </a:xfrm>
          <a:prstGeom prst="rect">
            <a:avLst/>
          </a:prstGeom>
          <a:noFill/>
          <a:ln>
            <a:noFill/>
          </a:ln>
        </p:spPr>
      </p:pic>
      <p:pic>
        <p:nvPicPr>
          <p:cNvPr id="431" name="Google Shape;431;p42"/>
          <p:cNvPicPr preferRelativeResize="0"/>
          <p:nvPr/>
        </p:nvPicPr>
        <p:blipFill rotWithShape="1">
          <a:blip r:embed="rId6">
            <a:alphaModFix/>
          </a:blip>
          <a:srcRect b="0" l="0" r="0" t="0"/>
          <a:stretch/>
        </p:blipFill>
        <p:spPr>
          <a:xfrm>
            <a:off x="11412489" y="5046192"/>
            <a:ext cx="519111" cy="5191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43"/>
          <p:cNvSpPr txBox="1"/>
          <p:nvPr/>
        </p:nvSpPr>
        <p:spPr>
          <a:xfrm>
            <a:off x="677769" y="2496075"/>
            <a:ext cx="6717000" cy="3663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Géis</a:t>
            </a: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géis são formas farmacêuticas semi-sólidas, que têm como veículo uma dispersão de polímero com água/ álcool, que resultam em um meio de elevada viscosidade, tomando a consistência gelatinosa. Destina-se ao uso sobre mucosas e a pele, quando se deseja uma ação hidratante e refrescante, além da ação medicamentosa da droga veiculada. Entre os polímeros mais utilizados, estão a carboximetilcelulose sódica, e a hidroxietilcelulose e os polímeros carboxivinílicos (FONSECA, 20</a:t>
            </a:r>
            <a:r>
              <a:rPr lang="pt-BR" sz="1600">
                <a:solidFill>
                  <a:schemeClr val="dk1"/>
                </a:solidFill>
                <a:latin typeface="Helvetica Neue"/>
                <a:ea typeface="Helvetica Neue"/>
                <a:cs typeface="Helvetica Neue"/>
                <a:sym typeface="Helvetica Neue"/>
              </a:rPr>
              <a:t>20</a:t>
            </a:r>
            <a:r>
              <a:rPr b="0" i="0" lang="pt-BR" sz="1600" u="none" cap="none" strike="noStrike">
                <a:solidFill>
                  <a:schemeClr val="dk1"/>
                </a:solidFill>
                <a:latin typeface="Helvetica Neue"/>
                <a:ea typeface="Helvetica Neue"/>
                <a:cs typeface="Helvetica Neue"/>
                <a:sym typeface="Helvetica Neue"/>
              </a:rPr>
              <a:t>).</a:t>
            </a:r>
            <a:endParaRPr b="0" i="0" sz="1600" u="none" cap="none" strike="noStrike">
              <a:solidFill>
                <a:schemeClr val="dk1"/>
              </a:solidFill>
              <a:latin typeface="Helvetica Neue"/>
              <a:ea typeface="Helvetica Neue"/>
              <a:cs typeface="Helvetica Neue"/>
              <a:sym typeface="Helvetica Neue"/>
            </a:endParaRPr>
          </a:p>
        </p:txBody>
      </p:sp>
      <p:sp>
        <p:nvSpPr>
          <p:cNvPr id="438" name="Google Shape;438;p43"/>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pic>
        <p:nvPicPr>
          <p:cNvPr id="439" name="Google Shape;439;p43"/>
          <p:cNvPicPr preferRelativeResize="0"/>
          <p:nvPr/>
        </p:nvPicPr>
        <p:blipFill rotWithShape="1">
          <a:blip r:embed="rId4">
            <a:alphaModFix/>
          </a:blip>
          <a:srcRect b="0" l="0" r="0" t="0"/>
          <a:stretch/>
        </p:blipFill>
        <p:spPr>
          <a:xfrm>
            <a:off x="7782516" y="2945430"/>
            <a:ext cx="3770501" cy="2826672"/>
          </a:xfrm>
          <a:prstGeom prst="rect">
            <a:avLst/>
          </a:prstGeom>
          <a:noFill/>
          <a:ln>
            <a:noFill/>
          </a:ln>
        </p:spPr>
      </p:pic>
      <p:sp>
        <p:nvSpPr>
          <p:cNvPr id="440" name="Google Shape;440;p43"/>
          <p:cNvSpPr txBox="1"/>
          <p:nvPr/>
        </p:nvSpPr>
        <p:spPr>
          <a:xfrm>
            <a:off x="7782515" y="5772101"/>
            <a:ext cx="3770501"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pt-BR" sz="1200" u="none" cap="none" strike="noStrike">
                <a:solidFill>
                  <a:srgbClr val="000000"/>
                </a:solidFill>
                <a:latin typeface="Arial"/>
                <a:ea typeface="Arial"/>
                <a:cs typeface="Arial"/>
                <a:sym typeface="Arial"/>
              </a:rPr>
              <a:t>Imagem de </a:t>
            </a:r>
            <a:r>
              <a:rPr b="0" i="0" lang="pt-BR" sz="1200" u="sng" cap="none" strike="noStrike">
                <a:solidFill>
                  <a:srgbClr val="000000"/>
                </a:solidFill>
                <a:latin typeface="Arial"/>
                <a:ea typeface="Arial"/>
                <a:cs typeface="Arial"/>
                <a:sym typeface="Arial"/>
                <a:hlinkClick r:id="rId5">
                  <a:extLst>
                    <a:ext uri="{A12FA001-AC4F-418D-AE19-62706E023703}">
                      <ahyp:hlinkClr val="tx"/>
                    </a:ext>
                  </a:extLst>
                </a:hlinkClick>
              </a:rPr>
              <a:t>silviarita</a:t>
            </a:r>
            <a:r>
              <a:rPr b="0" i="0" lang="pt-BR" sz="1200" u="none" cap="none" strike="noStrike">
                <a:solidFill>
                  <a:srgbClr val="000000"/>
                </a:solidFill>
                <a:latin typeface="Arial"/>
                <a:ea typeface="Arial"/>
                <a:cs typeface="Arial"/>
                <a:sym typeface="Arial"/>
              </a:rPr>
              <a:t> por </a:t>
            </a:r>
            <a:r>
              <a:rPr b="0" i="0" lang="pt-BR" sz="1200" u="sng" cap="none" strike="noStrike">
                <a:solidFill>
                  <a:srgbClr val="000000"/>
                </a:solidFill>
                <a:latin typeface="Arial"/>
                <a:ea typeface="Arial"/>
                <a:cs typeface="Arial"/>
                <a:sym typeface="Arial"/>
                <a:hlinkClick r:id="rId6">
                  <a:extLst>
                    <a:ext uri="{A12FA001-AC4F-418D-AE19-62706E023703}">
                      <ahyp:hlinkClr val="tx"/>
                    </a:ext>
                  </a:extLst>
                </a:hlinkClick>
              </a:rPr>
              <a:t>Pixabay</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grpSp>
        <p:nvGrpSpPr>
          <p:cNvPr id="446" name="Google Shape;446;p9"/>
          <p:cNvGrpSpPr/>
          <p:nvPr/>
        </p:nvGrpSpPr>
        <p:grpSpPr>
          <a:xfrm>
            <a:off x="1087342" y="2950093"/>
            <a:ext cx="9911946" cy="3252999"/>
            <a:chOff x="820463" y="2653531"/>
            <a:chExt cx="10324512" cy="3388399"/>
          </a:xfrm>
        </p:grpSpPr>
        <p:pic>
          <p:nvPicPr>
            <p:cNvPr id="447" name="Google Shape;447;p9"/>
            <p:cNvPicPr preferRelativeResize="0"/>
            <p:nvPr/>
          </p:nvPicPr>
          <p:blipFill rotWithShape="1">
            <a:blip r:embed="rId4">
              <a:alphaModFix/>
            </a:blip>
            <a:srcRect b="0" l="0" r="0" t="0"/>
            <a:stretch/>
          </p:blipFill>
          <p:spPr>
            <a:xfrm>
              <a:off x="6986485" y="2653531"/>
              <a:ext cx="4158490" cy="3388399"/>
            </a:xfrm>
            <a:prstGeom prst="rect">
              <a:avLst/>
            </a:prstGeom>
            <a:noFill/>
            <a:ln>
              <a:noFill/>
            </a:ln>
          </p:spPr>
        </p:pic>
        <p:pic>
          <p:nvPicPr>
            <p:cNvPr id="448" name="Google Shape;448;p9"/>
            <p:cNvPicPr preferRelativeResize="0"/>
            <p:nvPr/>
          </p:nvPicPr>
          <p:blipFill rotWithShape="1">
            <a:blip r:embed="rId4">
              <a:alphaModFix/>
            </a:blip>
            <a:srcRect b="0" l="0" r="0" t="0"/>
            <a:stretch/>
          </p:blipFill>
          <p:spPr>
            <a:xfrm>
              <a:off x="3922009" y="2653531"/>
              <a:ext cx="4158490" cy="3388399"/>
            </a:xfrm>
            <a:prstGeom prst="rect">
              <a:avLst/>
            </a:prstGeom>
            <a:noFill/>
            <a:ln>
              <a:noFill/>
            </a:ln>
          </p:spPr>
        </p:pic>
        <p:pic>
          <p:nvPicPr>
            <p:cNvPr id="449" name="Google Shape;449;p9"/>
            <p:cNvPicPr preferRelativeResize="0"/>
            <p:nvPr/>
          </p:nvPicPr>
          <p:blipFill rotWithShape="1">
            <a:blip r:embed="rId4">
              <a:alphaModFix/>
            </a:blip>
            <a:srcRect b="0" l="0" r="0" t="0"/>
            <a:stretch/>
          </p:blipFill>
          <p:spPr>
            <a:xfrm>
              <a:off x="820463" y="2653531"/>
              <a:ext cx="4158490" cy="3388399"/>
            </a:xfrm>
            <a:prstGeom prst="rect">
              <a:avLst/>
            </a:prstGeom>
            <a:noFill/>
            <a:ln>
              <a:noFill/>
            </a:ln>
          </p:spPr>
        </p:pic>
      </p:grpSp>
      <p:pic>
        <p:nvPicPr>
          <p:cNvPr id="450" name="Google Shape;450;p9"/>
          <p:cNvPicPr preferRelativeResize="0"/>
          <p:nvPr/>
        </p:nvPicPr>
        <p:blipFill rotWithShape="1">
          <a:blip r:embed="rId5">
            <a:alphaModFix/>
          </a:blip>
          <a:srcRect b="0" l="0" r="0" t="0"/>
          <a:stretch/>
        </p:blipFill>
        <p:spPr>
          <a:xfrm>
            <a:off x="1011098" y="2204659"/>
            <a:ext cx="1335864" cy="1335864"/>
          </a:xfrm>
          <a:prstGeom prst="rect">
            <a:avLst/>
          </a:prstGeom>
          <a:noFill/>
          <a:ln>
            <a:noFill/>
          </a:ln>
        </p:spPr>
      </p:pic>
      <p:sp>
        <p:nvSpPr>
          <p:cNvPr id="451" name="Google Shape;451;p9"/>
          <p:cNvSpPr txBox="1"/>
          <p:nvPr/>
        </p:nvSpPr>
        <p:spPr>
          <a:xfrm>
            <a:off x="1456459" y="3988576"/>
            <a:ext cx="8961900" cy="2031295"/>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Os géis são bastante utilizados devido à sua capacidade de libertar facilmente os fármacos, em comparação com outras formulações como as pomadas e os cremes.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Estas formulações possuem diversas características vantajosas para a sua utilização,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tais como: são facilmente removíveis, têm propriedades emolientes, são solúveis em água, possuem maior estabilidade e  aparência agradável (LOURENÇO, 2013).</a:t>
            </a:r>
            <a:endParaRPr b="1" i="0" sz="1400" u="none" cap="none" strike="noStrike">
              <a:solidFill>
                <a:schemeClr val="lt1"/>
              </a:solidFill>
              <a:latin typeface="Arial"/>
              <a:ea typeface="Arial"/>
              <a:cs typeface="Arial"/>
              <a:sym typeface="Arial"/>
            </a:endParaRPr>
          </a:p>
        </p:txBody>
      </p:sp>
      <p:sp>
        <p:nvSpPr>
          <p:cNvPr id="452" name="Google Shape;452;p9"/>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sp>
        <p:nvSpPr>
          <p:cNvPr id="453" name="Google Shape;453;p9"/>
          <p:cNvSpPr txBox="1"/>
          <p:nvPr/>
        </p:nvSpPr>
        <p:spPr>
          <a:xfrm>
            <a:off x="1410897" y="3616716"/>
            <a:ext cx="6716944"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Géis</a:t>
            </a:r>
            <a:endParaRPr b="0" i="0" sz="1600" u="none" cap="none" strike="noStrike">
              <a:solidFill>
                <a:schemeClr val="dk1"/>
              </a:solidFill>
              <a:latin typeface="Helvetica Neue"/>
              <a:ea typeface="Helvetica Neue"/>
              <a:cs typeface="Helvetica Neue"/>
              <a:sym typeface="Helvetica Neue"/>
            </a:endParaRPr>
          </a:p>
        </p:txBody>
      </p:sp>
      <p:pic>
        <p:nvPicPr>
          <p:cNvPr id="454" name="Google Shape;454;p9"/>
          <p:cNvPicPr preferRelativeResize="0"/>
          <p:nvPr/>
        </p:nvPicPr>
        <p:blipFill>
          <a:blip r:embed="rId6">
            <a:alphaModFix/>
          </a:blip>
          <a:stretch>
            <a:fillRect/>
          </a:stretch>
        </p:blipFill>
        <p:spPr>
          <a:xfrm rot="-5400000">
            <a:off x="6906600" y="2529397"/>
            <a:ext cx="8372751" cy="3102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44"/>
          <p:cNvSpPr txBox="1"/>
          <p:nvPr/>
        </p:nvSpPr>
        <p:spPr>
          <a:xfrm>
            <a:off x="677769" y="2921970"/>
            <a:ext cx="6719100"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Esses géis são constituídos por um veículo, agentes emulsivos e gelificantes e promotores de penetração. Relativamente ao veículo, este possui uma fase aquosa, que pode ser constituída por água ou álcoois e por uma fase oleosa, formada por óleos minerais ou parafina. Devem ter a capacidade de depositar eficientemente o fármaco sobre a pele e permitir, assim, uma distribuição uniforme, libertá-lo facilmente de modo a chegar ao local pretendido e manter um nível terapêutico no tecido alvo por um período de tempo suficiente para proporcionar um efeito farmacológico (LOURENÇO, 2013). </a:t>
            </a:r>
            <a:endParaRPr b="0" i="0" sz="1600" u="none" cap="none" strike="noStrike">
              <a:solidFill>
                <a:schemeClr val="dk1"/>
              </a:solidFill>
              <a:latin typeface="Helvetica Neue"/>
              <a:ea typeface="Helvetica Neue"/>
              <a:cs typeface="Helvetica Neue"/>
              <a:sym typeface="Helvetica Neue"/>
            </a:endParaRPr>
          </a:p>
        </p:txBody>
      </p:sp>
      <p:sp>
        <p:nvSpPr>
          <p:cNvPr id="461" name="Google Shape;461;p44"/>
          <p:cNvSpPr txBox="1"/>
          <p:nvPr/>
        </p:nvSpPr>
        <p:spPr>
          <a:xfrm>
            <a:off x="677769" y="2157646"/>
            <a:ext cx="3000000" cy="553968"/>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Géis</a:t>
            </a: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pic>
        <p:nvPicPr>
          <p:cNvPr id="462" name="Google Shape;462;p44"/>
          <p:cNvPicPr preferRelativeResize="0"/>
          <p:nvPr/>
        </p:nvPicPr>
        <p:blipFill rotWithShape="1">
          <a:blip r:embed="rId4">
            <a:alphaModFix/>
          </a:blip>
          <a:srcRect b="0" l="0" r="0" t="0"/>
          <a:stretch/>
        </p:blipFill>
        <p:spPr>
          <a:xfrm>
            <a:off x="7927350" y="2356035"/>
            <a:ext cx="3000001" cy="3955278"/>
          </a:xfrm>
          <a:prstGeom prst="rect">
            <a:avLst/>
          </a:prstGeom>
          <a:noFill/>
          <a:ln>
            <a:noFill/>
          </a:ln>
        </p:spPr>
      </p:pic>
      <p:sp>
        <p:nvSpPr>
          <p:cNvPr id="463" name="Google Shape;463;p44"/>
          <p:cNvSpPr txBox="1"/>
          <p:nvPr/>
        </p:nvSpPr>
        <p:spPr>
          <a:xfrm>
            <a:off x="8155950" y="6267788"/>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 Fonte: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Jenny Porter</a:t>
            </a:r>
            <a:r>
              <a:rPr b="0" i="0" lang="pt-BR" sz="1200" u="none" cap="none" strike="noStrike">
                <a:solidFill>
                  <a:schemeClr val="dk1"/>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464" name="Google Shape;464;p44"/>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7"/>
          <p:cNvSpPr txBox="1"/>
          <p:nvPr/>
        </p:nvSpPr>
        <p:spPr>
          <a:xfrm>
            <a:off x="629085" y="1678025"/>
            <a:ext cx="6354900" cy="4771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Prezado(a) participante,</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Nesta aula você conhecerá alguns aspectos técnicos para a obtenção da forma farmacêutica, ou seja, a forma final em que se apresenta um fitoterápico para ser administrado ou aplicado ao usuário. A fórmula, ou a formulação, é o conjunto dos componentes que constituem a forma farmacêutica (LOURENÇO, </a:t>
            </a:r>
            <a:r>
              <a:rPr lang="pt-BR" sz="1600">
                <a:solidFill>
                  <a:schemeClr val="dk1"/>
                </a:solidFill>
                <a:latin typeface="Helvetica Neue"/>
                <a:ea typeface="Helvetica Neue"/>
                <a:cs typeface="Helvetica Neue"/>
                <a:sym typeface="Helvetica Neue"/>
              </a:rPr>
              <a:t>2013</a:t>
            </a:r>
            <a:r>
              <a:rPr b="0" i="0" lang="pt-BR" sz="1600" u="none" cap="none" strike="noStrike">
                <a:solidFill>
                  <a:schemeClr val="dk1"/>
                </a:solidFill>
                <a:latin typeface="Helvetica Neue"/>
                <a:ea typeface="Helvetica Neue"/>
                <a:cs typeface="Helvetica Neue"/>
                <a:sym typeface="Helvetica Neue"/>
              </a:rPr>
              <a:t>). Serão também indicadas diversas legislações referentes aos aspectos técnicos na elaboração desses fitoterápicos.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Esperamos que, com isso, você possa compreender todas as fases de elaboração de um medicamento fitoterápico para aplicação tópica, utilizado no tratamento de feridas. Bons estudos!</a:t>
            </a:r>
            <a:endParaRPr b="0" i="0" sz="1600" u="none" cap="none" strike="noStrike">
              <a:solidFill>
                <a:schemeClr val="dk1"/>
              </a:solidFill>
              <a:latin typeface="Helvetica Neue"/>
              <a:ea typeface="Helvetica Neue"/>
              <a:cs typeface="Helvetica Neue"/>
              <a:sym typeface="Helvetica Neue"/>
            </a:endParaRPr>
          </a:p>
        </p:txBody>
      </p:sp>
      <p:sp>
        <p:nvSpPr>
          <p:cNvPr id="78" name="Google Shape;78;p7"/>
          <p:cNvSpPr txBox="1"/>
          <p:nvPr/>
        </p:nvSpPr>
        <p:spPr>
          <a:xfrm>
            <a:off x="629085" y="1316917"/>
            <a:ext cx="4070100" cy="36110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3. BOAS-VINDAS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pic>
        <p:nvPicPr>
          <p:cNvPr id="470" name="Google Shape;470;p45"/>
          <p:cNvPicPr preferRelativeResize="0"/>
          <p:nvPr/>
        </p:nvPicPr>
        <p:blipFill rotWithShape="1">
          <a:blip r:embed="rId4">
            <a:alphaModFix/>
          </a:blip>
          <a:srcRect b="0" l="0" r="0" t="0"/>
          <a:stretch/>
        </p:blipFill>
        <p:spPr>
          <a:xfrm>
            <a:off x="7404650" y="188925"/>
            <a:ext cx="3754776" cy="6488049"/>
          </a:xfrm>
          <a:prstGeom prst="rect">
            <a:avLst/>
          </a:prstGeom>
          <a:noFill/>
          <a:ln>
            <a:noFill/>
          </a:ln>
        </p:spPr>
      </p:pic>
      <p:sp>
        <p:nvSpPr>
          <p:cNvPr id="471" name="Google Shape;471;p45"/>
          <p:cNvSpPr/>
          <p:nvPr/>
        </p:nvSpPr>
        <p:spPr>
          <a:xfrm>
            <a:off x="531335" y="2430511"/>
            <a:ext cx="6293535" cy="3047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rgbClr val="29622E"/>
                </a:solidFill>
                <a:latin typeface="Helvetica Neue"/>
                <a:ea typeface="Helvetica Neue"/>
                <a:cs typeface="Helvetica Neue"/>
                <a:sym typeface="Helvetica Neue"/>
              </a:rPr>
              <a:t>Orientações para o Preparo:</a:t>
            </a: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Em recipiente adequado, dispersar a fase B nos componentes da fase A, previamente misturada, aguardando o tempo necessário para a completa dispersão do polímero (aproximadamente 24 horas). Agitar novamente e verificar se não existem grumos de carbômero. Iniciar a neutralização com a solução de trietanolamina, ajustando o pH entre 5,5 e 6,5.</a:t>
            </a:r>
            <a:endParaRPr b="0" i="0" sz="1600" u="none" cap="none" strike="noStrike">
              <a:solidFill>
                <a:schemeClr val="dk1"/>
              </a:solidFill>
              <a:latin typeface="Helvetica Neue"/>
              <a:ea typeface="Helvetica Neue"/>
              <a:cs typeface="Helvetica Neue"/>
              <a:sym typeface="Helvetica Neue"/>
            </a:endParaRPr>
          </a:p>
        </p:txBody>
      </p:sp>
      <p:sp>
        <p:nvSpPr>
          <p:cNvPr id="472" name="Google Shape;472;p45"/>
          <p:cNvSpPr txBox="1"/>
          <p:nvPr/>
        </p:nvSpPr>
        <p:spPr>
          <a:xfrm>
            <a:off x="567250" y="1322949"/>
            <a:ext cx="4707115"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a:t>
            </a:r>
            <a:endParaRPr/>
          </a:p>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SEMI-SÓLIDAS DE FITOTERÁPICOS</a:t>
            </a:r>
            <a:endParaRPr/>
          </a:p>
        </p:txBody>
      </p:sp>
      <p:pic>
        <p:nvPicPr>
          <p:cNvPr id="473" name="Google Shape;473;p45"/>
          <p:cNvPicPr preferRelativeResize="0"/>
          <p:nvPr/>
        </p:nvPicPr>
        <p:blipFill rotWithShape="1">
          <a:blip r:embed="rId5">
            <a:alphaModFix/>
          </a:blip>
          <a:srcRect b="0" l="0" r="0" t="0"/>
          <a:stretch/>
        </p:blipFill>
        <p:spPr>
          <a:xfrm>
            <a:off x="11141554" y="5369410"/>
            <a:ext cx="519111" cy="519111"/>
          </a:xfrm>
          <a:prstGeom prst="rect">
            <a:avLst/>
          </a:prstGeom>
          <a:noFill/>
          <a:ln>
            <a:noFill/>
          </a:ln>
        </p:spPr>
      </p:pic>
      <p:pic>
        <p:nvPicPr>
          <p:cNvPr id="474" name="Google Shape;474;p45"/>
          <p:cNvPicPr preferRelativeResize="0"/>
          <p:nvPr/>
        </p:nvPicPr>
        <p:blipFill rotWithShape="1">
          <a:blip r:embed="rId6">
            <a:alphaModFix/>
          </a:blip>
          <a:srcRect b="0" l="0" r="0" t="0"/>
          <a:stretch/>
        </p:blipFill>
        <p:spPr>
          <a:xfrm>
            <a:off x="11141554" y="5960593"/>
            <a:ext cx="519111" cy="51911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46"/>
          <p:cNvSpPr txBox="1"/>
          <p:nvPr/>
        </p:nvSpPr>
        <p:spPr>
          <a:xfrm>
            <a:off x="593755" y="2414797"/>
            <a:ext cx="2997584" cy="230828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Nesse mesmo Formulário (BRASIL, 2021) é apresentado o Gel de Alecrim Pimenta  utilizando como base o gel hidroalcoólico, como demonstrado a seguir.</a:t>
            </a:r>
            <a:endParaRPr b="0" i="0" sz="1600" u="none" cap="none" strike="noStrike">
              <a:solidFill>
                <a:schemeClr val="dk1"/>
              </a:solidFill>
              <a:latin typeface="Helvetica Neue"/>
              <a:ea typeface="Helvetica Neue"/>
              <a:cs typeface="Helvetica Neue"/>
              <a:sym typeface="Helvetica Neue"/>
            </a:endParaRPr>
          </a:p>
        </p:txBody>
      </p:sp>
      <p:pic>
        <p:nvPicPr>
          <p:cNvPr id="481" name="Google Shape;481;p46"/>
          <p:cNvPicPr preferRelativeResize="0"/>
          <p:nvPr/>
        </p:nvPicPr>
        <p:blipFill rotWithShape="1">
          <a:blip r:embed="rId4">
            <a:alphaModFix/>
          </a:blip>
          <a:srcRect b="0" l="0" r="0" t="0"/>
          <a:stretch/>
        </p:blipFill>
        <p:spPr>
          <a:xfrm>
            <a:off x="4202713" y="1854629"/>
            <a:ext cx="7191377" cy="4373224"/>
          </a:xfrm>
          <a:prstGeom prst="rect">
            <a:avLst/>
          </a:prstGeom>
          <a:noFill/>
          <a:ln>
            <a:noFill/>
          </a:ln>
        </p:spPr>
      </p:pic>
      <p:sp>
        <p:nvSpPr>
          <p:cNvPr id="482" name="Google Shape;482;p46"/>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pic>
        <p:nvPicPr>
          <p:cNvPr id="483" name="Google Shape;483;p46"/>
          <p:cNvPicPr preferRelativeResize="0"/>
          <p:nvPr/>
        </p:nvPicPr>
        <p:blipFill rotWithShape="1">
          <a:blip r:embed="rId5">
            <a:alphaModFix/>
          </a:blip>
          <a:srcRect b="0" l="0" r="0" t="0"/>
          <a:stretch/>
        </p:blipFill>
        <p:spPr>
          <a:xfrm>
            <a:off x="11405965" y="4930023"/>
            <a:ext cx="519111" cy="519111"/>
          </a:xfrm>
          <a:prstGeom prst="rect">
            <a:avLst/>
          </a:prstGeom>
          <a:noFill/>
          <a:ln>
            <a:noFill/>
          </a:ln>
        </p:spPr>
      </p:pic>
      <p:pic>
        <p:nvPicPr>
          <p:cNvPr id="484" name="Google Shape;484;p46"/>
          <p:cNvPicPr preferRelativeResize="0"/>
          <p:nvPr/>
        </p:nvPicPr>
        <p:blipFill rotWithShape="1">
          <a:blip r:embed="rId6">
            <a:alphaModFix/>
          </a:blip>
          <a:srcRect b="0" l="0" r="0" t="0"/>
          <a:stretch/>
        </p:blipFill>
        <p:spPr>
          <a:xfrm>
            <a:off x="11405965" y="5521206"/>
            <a:ext cx="519111" cy="51911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9" name="Shape 489"/>
        <p:cNvGrpSpPr/>
        <p:nvPr/>
      </p:nvGrpSpPr>
      <p:grpSpPr>
        <a:xfrm>
          <a:off x="0" y="0"/>
          <a:ext cx="0" cy="0"/>
          <a:chOff x="0" y="0"/>
          <a:chExt cx="0" cy="0"/>
        </a:xfrm>
      </p:grpSpPr>
      <p:grpSp>
        <p:nvGrpSpPr>
          <p:cNvPr id="490" name="Google Shape;490;gdf693feede_2_119"/>
          <p:cNvGrpSpPr/>
          <p:nvPr/>
        </p:nvGrpSpPr>
        <p:grpSpPr>
          <a:xfrm>
            <a:off x="1087342" y="2950093"/>
            <a:ext cx="9911946" cy="3252999"/>
            <a:chOff x="820463" y="2653531"/>
            <a:chExt cx="10324512" cy="3388399"/>
          </a:xfrm>
        </p:grpSpPr>
        <p:pic>
          <p:nvPicPr>
            <p:cNvPr id="491" name="Google Shape;491;gdf693feede_2_119"/>
            <p:cNvPicPr preferRelativeResize="0"/>
            <p:nvPr/>
          </p:nvPicPr>
          <p:blipFill rotWithShape="1">
            <a:blip r:embed="rId4">
              <a:alphaModFix/>
            </a:blip>
            <a:srcRect b="0" l="0" r="0" t="0"/>
            <a:stretch/>
          </p:blipFill>
          <p:spPr>
            <a:xfrm>
              <a:off x="6986485" y="2653531"/>
              <a:ext cx="4158490" cy="3388399"/>
            </a:xfrm>
            <a:prstGeom prst="rect">
              <a:avLst/>
            </a:prstGeom>
            <a:noFill/>
            <a:ln>
              <a:noFill/>
            </a:ln>
          </p:spPr>
        </p:pic>
        <p:pic>
          <p:nvPicPr>
            <p:cNvPr id="492" name="Google Shape;492;gdf693feede_2_119"/>
            <p:cNvPicPr preferRelativeResize="0"/>
            <p:nvPr/>
          </p:nvPicPr>
          <p:blipFill rotWithShape="1">
            <a:blip r:embed="rId4">
              <a:alphaModFix/>
            </a:blip>
            <a:srcRect b="0" l="0" r="0" t="0"/>
            <a:stretch/>
          </p:blipFill>
          <p:spPr>
            <a:xfrm>
              <a:off x="3922009" y="2653531"/>
              <a:ext cx="4158490" cy="3388399"/>
            </a:xfrm>
            <a:prstGeom prst="rect">
              <a:avLst/>
            </a:prstGeom>
            <a:noFill/>
            <a:ln>
              <a:noFill/>
            </a:ln>
          </p:spPr>
        </p:pic>
        <p:pic>
          <p:nvPicPr>
            <p:cNvPr id="493" name="Google Shape;493;gdf693feede_2_119"/>
            <p:cNvPicPr preferRelativeResize="0"/>
            <p:nvPr/>
          </p:nvPicPr>
          <p:blipFill rotWithShape="1">
            <a:blip r:embed="rId4">
              <a:alphaModFix/>
            </a:blip>
            <a:srcRect b="0" l="0" r="0" t="0"/>
            <a:stretch/>
          </p:blipFill>
          <p:spPr>
            <a:xfrm>
              <a:off x="820463" y="2653531"/>
              <a:ext cx="4158490" cy="3388399"/>
            </a:xfrm>
            <a:prstGeom prst="rect">
              <a:avLst/>
            </a:prstGeom>
            <a:noFill/>
            <a:ln>
              <a:noFill/>
            </a:ln>
          </p:spPr>
        </p:pic>
      </p:grpSp>
      <p:pic>
        <p:nvPicPr>
          <p:cNvPr id="494" name="Google Shape;494;gdf693feede_2_119"/>
          <p:cNvPicPr preferRelativeResize="0"/>
          <p:nvPr/>
        </p:nvPicPr>
        <p:blipFill rotWithShape="1">
          <a:blip r:embed="rId5">
            <a:alphaModFix/>
          </a:blip>
          <a:srcRect b="0" l="0" r="0" t="0"/>
          <a:stretch/>
        </p:blipFill>
        <p:spPr>
          <a:xfrm>
            <a:off x="9270798" y="2370034"/>
            <a:ext cx="1335864" cy="1335864"/>
          </a:xfrm>
          <a:prstGeom prst="rect">
            <a:avLst/>
          </a:prstGeom>
          <a:noFill/>
          <a:ln>
            <a:noFill/>
          </a:ln>
        </p:spPr>
      </p:pic>
      <p:sp>
        <p:nvSpPr>
          <p:cNvPr id="495" name="Google Shape;495;gdf693feede_2_119"/>
          <p:cNvSpPr/>
          <p:nvPr/>
        </p:nvSpPr>
        <p:spPr>
          <a:xfrm>
            <a:off x="1585338" y="4248746"/>
            <a:ext cx="8660098" cy="188715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Uma planta medicinal, a depender da disponibilidade e realidade em que o profissional está inserido na comunidade, bem como suas necessidades, pode ser apresentada de várias formas. No caso, por exemplo, do alecrim-pimenta, exemplificamos o seu uso como antisséptico com a planta fresca, droga, tintura, alcoolatura e gel.</a:t>
            </a:r>
            <a:endParaRPr b="1" i="0" sz="1600" u="none" cap="none" strike="noStrike">
              <a:solidFill>
                <a:schemeClr val="lt1"/>
              </a:solidFill>
              <a:latin typeface="Helvetica Neue"/>
              <a:ea typeface="Helvetica Neue"/>
              <a:cs typeface="Helvetica Neue"/>
              <a:sym typeface="Helvetica Neue"/>
            </a:endParaRPr>
          </a:p>
        </p:txBody>
      </p:sp>
      <p:sp>
        <p:nvSpPr>
          <p:cNvPr id="496" name="Google Shape;496;gdf693feede_2_119"/>
          <p:cNvSpPr txBox="1"/>
          <p:nvPr/>
        </p:nvSpPr>
        <p:spPr>
          <a:xfrm>
            <a:off x="567250" y="1322949"/>
            <a:ext cx="103896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9. FORMAS FARMACÊUTICAS SEMI-SÓLIDAS DE FITOTERÁPICOS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47"/>
          <p:cNvSpPr txBox="1"/>
          <p:nvPr/>
        </p:nvSpPr>
        <p:spPr>
          <a:xfrm>
            <a:off x="612546" y="2284707"/>
            <a:ext cx="5483454"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No presente módulo, buscamos o entendimento de várias formas e formulações farmacêuticas para uso tópico em feridas. As indicações e as referências foram retiradas do Formulário Fitoterápico da Farmacopeia Brasileira.</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Convém esclarecer que, neste módulo, não foi nosso objetivo repassar as operações farmacêuticas. Para aprofundar mais o tema, contudo, recomendamos os links abaixo para leituras complementares. </a:t>
            </a:r>
            <a:endParaRPr b="0" i="0" sz="1600" u="none" cap="none" strike="noStrike">
              <a:solidFill>
                <a:schemeClr val="dk1"/>
              </a:solidFill>
              <a:latin typeface="Helvetica Neue"/>
              <a:ea typeface="Helvetica Neue"/>
              <a:cs typeface="Helvetica Neue"/>
              <a:sym typeface="Helvetica Neue"/>
            </a:endParaRPr>
          </a:p>
        </p:txBody>
      </p:sp>
      <p:sp>
        <p:nvSpPr>
          <p:cNvPr id="503" name="Google Shape;503;p47"/>
          <p:cNvSpPr txBox="1"/>
          <p:nvPr/>
        </p:nvSpPr>
        <p:spPr>
          <a:xfrm>
            <a:off x="612546" y="1337742"/>
            <a:ext cx="4067179" cy="64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10. CONSIDERAÇÕES FINAIS</a:t>
            </a:r>
            <a:endParaRPr b="1" i="0" sz="2000" u="none" cap="none" strike="noStrike">
              <a:solidFill>
                <a:srgbClr val="29622E"/>
              </a:solidFill>
              <a:latin typeface="Helvetica Neue"/>
              <a:ea typeface="Helvetica Neue"/>
              <a:cs typeface="Helvetica Neue"/>
              <a:sym typeface="Helvetica Neue"/>
            </a:endParaRPr>
          </a:p>
        </p:txBody>
      </p:sp>
      <p:pic>
        <p:nvPicPr>
          <p:cNvPr id="504" name="Google Shape;504;p47"/>
          <p:cNvPicPr preferRelativeResize="0"/>
          <p:nvPr/>
        </p:nvPicPr>
        <p:blipFill rotWithShape="1">
          <a:blip r:embed="rId4">
            <a:alphaModFix/>
          </a:blip>
          <a:srcRect b="0" l="0" r="0" t="0"/>
          <a:stretch/>
        </p:blipFill>
        <p:spPr>
          <a:xfrm>
            <a:off x="7480625" y="1390750"/>
            <a:ext cx="3261454" cy="4556351"/>
          </a:xfrm>
          <a:prstGeom prst="rect">
            <a:avLst/>
          </a:prstGeom>
          <a:noFill/>
          <a:ln>
            <a:noFill/>
          </a:ln>
        </p:spPr>
      </p:pic>
      <p:sp>
        <p:nvSpPr>
          <p:cNvPr id="505" name="Google Shape;505;p47"/>
          <p:cNvSpPr txBox="1"/>
          <p:nvPr/>
        </p:nvSpPr>
        <p:spPr>
          <a:xfrm>
            <a:off x="6676450" y="5998438"/>
            <a:ext cx="5010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Formulário de Fitoterápicos: Farmacopéia Brasileira.</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ANVISA, 2021.</a:t>
            </a:r>
            <a:endParaRPr b="0" i="0" sz="1200" u="none" cap="none" strike="noStrike">
              <a:solidFill>
                <a:srgbClr val="000000"/>
              </a:solidFill>
              <a:latin typeface="Helvetica Neue"/>
              <a:ea typeface="Helvetica Neue"/>
              <a:cs typeface="Helvetica Neue"/>
              <a:sym typeface="Helvetica Neue"/>
            </a:endParaRPr>
          </a:p>
        </p:txBody>
      </p:sp>
      <p:sp>
        <p:nvSpPr>
          <p:cNvPr id="506" name="Google Shape;506;p47"/>
          <p:cNvSpPr txBox="1"/>
          <p:nvPr/>
        </p:nvSpPr>
        <p:spPr>
          <a:xfrm>
            <a:off x="7611350" y="140300"/>
            <a:ext cx="3000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https://www.gov.br/anvisa/pt-br/assuntos/farmacopeia/formulario-fitoterapico/arquivos/2021-fffb2-final-c-capa2.pdf</a:t>
            </a:r>
            <a:endParaRPr b="0" i="0" sz="1400" u="none" cap="none" strike="noStrike">
              <a:solidFill>
                <a:srgbClr val="000000"/>
              </a:solidFill>
              <a:latin typeface="Arial"/>
              <a:ea typeface="Arial"/>
              <a:cs typeface="Arial"/>
              <a:sym typeface="Arial"/>
            </a:endParaRPr>
          </a:p>
        </p:txBody>
      </p:sp>
      <p:pic>
        <p:nvPicPr>
          <p:cNvPr id="507" name="Google Shape;507;p47"/>
          <p:cNvPicPr preferRelativeResize="0"/>
          <p:nvPr/>
        </p:nvPicPr>
        <p:blipFill rotWithShape="1">
          <a:blip r:embed="rId5">
            <a:alphaModFix/>
          </a:blip>
          <a:srcRect b="0" l="0" r="0" t="0"/>
          <a:stretch/>
        </p:blipFill>
        <p:spPr>
          <a:xfrm>
            <a:off x="10855186" y="4850247"/>
            <a:ext cx="519111" cy="519111"/>
          </a:xfrm>
          <a:prstGeom prst="rect">
            <a:avLst/>
          </a:prstGeom>
          <a:noFill/>
          <a:ln>
            <a:noFill/>
          </a:ln>
        </p:spPr>
      </p:pic>
      <p:pic>
        <p:nvPicPr>
          <p:cNvPr id="508" name="Google Shape;508;p47"/>
          <p:cNvPicPr preferRelativeResize="0"/>
          <p:nvPr/>
        </p:nvPicPr>
        <p:blipFill rotWithShape="1">
          <a:blip r:embed="rId6">
            <a:alphaModFix/>
          </a:blip>
          <a:srcRect b="0" l="0" r="0" t="0"/>
          <a:stretch/>
        </p:blipFill>
        <p:spPr>
          <a:xfrm>
            <a:off x="10855186" y="5441430"/>
            <a:ext cx="519111" cy="5191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grpSp>
        <p:nvGrpSpPr>
          <p:cNvPr id="514" name="Google Shape;514;gdf693feede_2_138"/>
          <p:cNvGrpSpPr/>
          <p:nvPr/>
        </p:nvGrpSpPr>
        <p:grpSpPr>
          <a:xfrm>
            <a:off x="612546" y="2799881"/>
            <a:ext cx="10800177" cy="3544507"/>
            <a:chOff x="820463" y="2653531"/>
            <a:chExt cx="10324512" cy="3388399"/>
          </a:xfrm>
        </p:grpSpPr>
        <p:pic>
          <p:nvPicPr>
            <p:cNvPr id="515" name="Google Shape;515;gdf693feede_2_138"/>
            <p:cNvPicPr preferRelativeResize="0"/>
            <p:nvPr/>
          </p:nvPicPr>
          <p:blipFill rotWithShape="1">
            <a:blip r:embed="rId4">
              <a:alphaModFix/>
            </a:blip>
            <a:srcRect b="0" l="0" r="0" t="0"/>
            <a:stretch/>
          </p:blipFill>
          <p:spPr>
            <a:xfrm>
              <a:off x="6986485" y="2653531"/>
              <a:ext cx="4158490" cy="3388399"/>
            </a:xfrm>
            <a:prstGeom prst="rect">
              <a:avLst/>
            </a:prstGeom>
            <a:noFill/>
            <a:ln>
              <a:noFill/>
            </a:ln>
          </p:spPr>
        </p:pic>
        <p:pic>
          <p:nvPicPr>
            <p:cNvPr id="516" name="Google Shape;516;gdf693feede_2_138"/>
            <p:cNvPicPr preferRelativeResize="0"/>
            <p:nvPr/>
          </p:nvPicPr>
          <p:blipFill rotWithShape="1">
            <a:blip r:embed="rId4">
              <a:alphaModFix/>
            </a:blip>
            <a:srcRect b="0" l="0" r="0" t="0"/>
            <a:stretch/>
          </p:blipFill>
          <p:spPr>
            <a:xfrm>
              <a:off x="3922009" y="2653531"/>
              <a:ext cx="4158490" cy="3388399"/>
            </a:xfrm>
            <a:prstGeom prst="rect">
              <a:avLst/>
            </a:prstGeom>
            <a:noFill/>
            <a:ln>
              <a:noFill/>
            </a:ln>
          </p:spPr>
        </p:pic>
        <p:pic>
          <p:nvPicPr>
            <p:cNvPr id="517" name="Google Shape;517;gdf693feede_2_138"/>
            <p:cNvPicPr preferRelativeResize="0"/>
            <p:nvPr/>
          </p:nvPicPr>
          <p:blipFill rotWithShape="1">
            <a:blip r:embed="rId4">
              <a:alphaModFix/>
            </a:blip>
            <a:srcRect b="0" l="0" r="0" t="0"/>
            <a:stretch/>
          </p:blipFill>
          <p:spPr>
            <a:xfrm>
              <a:off x="820463" y="2653531"/>
              <a:ext cx="4158490" cy="3388399"/>
            </a:xfrm>
            <a:prstGeom prst="rect">
              <a:avLst/>
            </a:prstGeom>
            <a:noFill/>
            <a:ln>
              <a:noFill/>
            </a:ln>
          </p:spPr>
        </p:pic>
      </p:grpSp>
      <p:grpSp>
        <p:nvGrpSpPr>
          <p:cNvPr id="518" name="Google Shape;518;gdf693feede_2_138"/>
          <p:cNvGrpSpPr/>
          <p:nvPr/>
        </p:nvGrpSpPr>
        <p:grpSpPr>
          <a:xfrm>
            <a:off x="612546" y="2134862"/>
            <a:ext cx="10800177" cy="3544507"/>
            <a:chOff x="820463" y="2653531"/>
            <a:chExt cx="10324512" cy="3388399"/>
          </a:xfrm>
        </p:grpSpPr>
        <p:pic>
          <p:nvPicPr>
            <p:cNvPr id="519" name="Google Shape;519;gdf693feede_2_138"/>
            <p:cNvPicPr preferRelativeResize="0"/>
            <p:nvPr/>
          </p:nvPicPr>
          <p:blipFill rotWithShape="1">
            <a:blip r:embed="rId4">
              <a:alphaModFix/>
            </a:blip>
            <a:srcRect b="0" l="0" r="0" t="0"/>
            <a:stretch/>
          </p:blipFill>
          <p:spPr>
            <a:xfrm>
              <a:off x="6986485" y="2653531"/>
              <a:ext cx="4158490" cy="3388399"/>
            </a:xfrm>
            <a:prstGeom prst="rect">
              <a:avLst/>
            </a:prstGeom>
            <a:noFill/>
            <a:ln>
              <a:noFill/>
            </a:ln>
          </p:spPr>
        </p:pic>
        <p:pic>
          <p:nvPicPr>
            <p:cNvPr id="520" name="Google Shape;520;gdf693feede_2_138"/>
            <p:cNvPicPr preferRelativeResize="0"/>
            <p:nvPr/>
          </p:nvPicPr>
          <p:blipFill rotWithShape="1">
            <a:blip r:embed="rId4">
              <a:alphaModFix/>
            </a:blip>
            <a:srcRect b="0" l="0" r="0" t="0"/>
            <a:stretch/>
          </p:blipFill>
          <p:spPr>
            <a:xfrm>
              <a:off x="3922009" y="2653531"/>
              <a:ext cx="4158490" cy="3388399"/>
            </a:xfrm>
            <a:prstGeom prst="rect">
              <a:avLst/>
            </a:prstGeom>
            <a:noFill/>
            <a:ln>
              <a:noFill/>
            </a:ln>
          </p:spPr>
        </p:pic>
        <p:pic>
          <p:nvPicPr>
            <p:cNvPr id="521" name="Google Shape;521;gdf693feede_2_138"/>
            <p:cNvPicPr preferRelativeResize="0"/>
            <p:nvPr/>
          </p:nvPicPr>
          <p:blipFill rotWithShape="1">
            <a:blip r:embed="rId4">
              <a:alphaModFix/>
            </a:blip>
            <a:srcRect b="0" l="0" r="0" t="0"/>
            <a:stretch/>
          </p:blipFill>
          <p:spPr>
            <a:xfrm>
              <a:off x="820463" y="2653531"/>
              <a:ext cx="4158490" cy="3388399"/>
            </a:xfrm>
            <a:prstGeom prst="rect">
              <a:avLst/>
            </a:prstGeom>
            <a:noFill/>
            <a:ln>
              <a:noFill/>
            </a:ln>
          </p:spPr>
        </p:pic>
      </p:grpSp>
      <p:pic>
        <p:nvPicPr>
          <p:cNvPr id="522" name="Google Shape;522;gdf693feede_2_138"/>
          <p:cNvPicPr preferRelativeResize="0"/>
          <p:nvPr/>
        </p:nvPicPr>
        <p:blipFill rotWithShape="1">
          <a:blip r:embed="rId5">
            <a:alphaModFix/>
          </a:blip>
          <a:srcRect b="0" l="0" r="0" t="0"/>
          <a:stretch/>
        </p:blipFill>
        <p:spPr>
          <a:xfrm>
            <a:off x="9604881" y="1536956"/>
            <a:ext cx="1432245" cy="1432245"/>
          </a:xfrm>
          <a:prstGeom prst="rect">
            <a:avLst/>
          </a:prstGeom>
          <a:noFill/>
          <a:ln>
            <a:noFill/>
          </a:ln>
        </p:spPr>
      </p:pic>
      <p:sp>
        <p:nvSpPr>
          <p:cNvPr id="523" name="Google Shape;523;gdf693feede_2_138"/>
          <p:cNvSpPr txBox="1"/>
          <p:nvPr/>
        </p:nvSpPr>
        <p:spPr>
          <a:xfrm>
            <a:off x="1009400" y="2988922"/>
            <a:ext cx="9880273" cy="32577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50000"/>
              </a:lnSpc>
              <a:spcBef>
                <a:spcPts val="0"/>
              </a:spcBef>
              <a:spcAft>
                <a:spcPts val="0"/>
              </a:spcAft>
              <a:buClr>
                <a:srgbClr val="000000"/>
              </a:buClr>
              <a:buSzPts val="1600"/>
              <a:buFont typeface="Noto Sans Symbols"/>
              <a:buChar char="▪"/>
            </a:pPr>
            <a:r>
              <a:rPr b="1" i="0" lang="pt-BR" sz="1400" u="none" cap="none" strike="noStrike">
                <a:solidFill>
                  <a:schemeClr val="lt1"/>
                </a:solidFill>
                <a:latin typeface="Helvetica Neue"/>
                <a:ea typeface="Helvetica Neue"/>
                <a:cs typeface="Helvetica Neue"/>
                <a:sym typeface="Helvetica Neue"/>
              </a:rPr>
              <a:t>https://portalarquivos2.saude.gov.br/images/pdf/2014/julho/14/Formulario-de-Fitoterapicos-da-Farmacopeia-Brasileira-sem-marca.pdf </a:t>
            </a:r>
            <a:endParaRPr b="0" i="0" sz="1400" u="none" cap="none" strike="noStrike">
              <a:solidFill>
                <a:schemeClr val="lt1"/>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600"/>
              <a:buFont typeface="Noto Sans Symbols"/>
              <a:buChar char="▪"/>
            </a:pPr>
            <a:r>
              <a:rPr b="1" i="0" lang="pt-BR" sz="1400" u="none" cap="none" strike="noStrike">
                <a:solidFill>
                  <a:schemeClr val="lt1"/>
                </a:solidFill>
                <a:latin typeface="Helvetica Neue"/>
                <a:ea typeface="Helvetica Neue"/>
                <a:cs typeface="Helvetica Neue"/>
                <a:sym typeface="Helvetica Neue"/>
              </a:rPr>
              <a:t>https://farmacotecnica.ufc.br/wp-content/uploads/2019/11/farmacot-fitoterapicos.pdf</a:t>
            </a:r>
            <a:endParaRPr b="0" i="0" sz="1400" u="none" cap="none" strike="noStrike">
              <a:solidFill>
                <a:schemeClr val="lt1"/>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600"/>
              <a:buFont typeface="Noto Sans Symbols"/>
              <a:buChar char="▪"/>
            </a:pPr>
            <a:r>
              <a:rPr b="1" i="0" lang="pt-BR" sz="1400" u="none" cap="none" strike="noStrike">
                <a:solidFill>
                  <a:schemeClr val="lt1"/>
                </a:solidFill>
                <a:latin typeface="Helvetica Neue"/>
                <a:ea typeface="Helvetica Neue"/>
                <a:cs typeface="Helvetica Neue"/>
                <a:sym typeface="Helvetica Neue"/>
              </a:rPr>
              <a:t>http://bvsms.saude.gov.br/bvs/publicacoes/praticas_integrativas_complementares_plantas_medicinais_cab31.pdf</a:t>
            </a:r>
            <a:endParaRPr b="0" i="0" sz="1400" u="none" cap="none" strike="noStrike">
              <a:solidFill>
                <a:schemeClr val="lt1"/>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600"/>
              <a:buFont typeface="Noto Sans Symbols"/>
              <a:buChar char="▪"/>
            </a:pPr>
            <a:r>
              <a:rPr b="1" i="0" lang="pt-BR" sz="1400" u="none" cap="none" strike="noStrike">
                <a:solidFill>
                  <a:schemeClr val="lt1"/>
                </a:solidFill>
                <a:latin typeface="Helvetica Neue"/>
                <a:ea typeface="Helvetica Neue"/>
                <a:cs typeface="Helvetica Neue"/>
                <a:sym typeface="Helvetica Neue"/>
              </a:rPr>
              <a:t>http://portal.anvisa.gov.br/documents/33832/259372/FNFB+2_Revisao_2_COFAR_setembro_2012_atual.pdf/20eb2969-57a9-46e2-8c3b-6d79dccf0741</a:t>
            </a:r>
            <a:endParaRPr b="0" i="0" sz="1400" u="none" cap="none" strike="noStrike">
              <a:solidFill>
                <a:schemeClr val="lt1"/>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600"/>
              <a:buFont typeface="Noto Sans Symbols"/>
              <a:buChar char="▪"/>
            </a:pPr>
            <a:r>
              <a:rPr b="1" i="0" lang="pt-BR" sz="1400" u="none" cap="none" strike="noStrike">
                <a:solidFill>
                  <a:schemeClr val="lt1"/>
                </a:solidFill>
                <a:latin typeface="Helvetica Neue"/>
                <a:ea typeface="Helvetica Neue"/>
                <a:cs typeface="Helvetica Neue"/>
                <a:sym typeface="Helvetica Neue"/>
              </a:rPr>
              <a:t>http://portal.anvisa.gov.br/documents/33836/2501251/Guia%2Bfinal%2Bdicol%2B180614+%282%29.pdf/f400c535-e803-4911-9ef8-100c0c2bb3c6</a:t>
            </a:r>
            <a:endParaRPr b="0" i="0" sz="1400" u="none" cap="none" strike="noStrike">
              <a:solidFill>
                <a:schemeClr val="lt1"/>
              </a:solidFill>
              <a:latin typeface="Arial"/>
              <a:ea typeface="Arial"/>
              <a:cs typeface="Arial"/>
              <a:sym typeface="Arial"/>
            </a:endParaRPr>
          </a:p>
        </p:txBody>
      </p:sp>
      <p:sp>
        <p:nvSpPr>
          <p:cNvPr id="524" name="Google Shape;524;gdf693feede_2_138"/>
          <p:cNvSpPr txBox="1"/>
          <p:nvPr/>
        </p:nvSpPr>
        <p:spPr>
          <a:xfrm>
            <a:off x="612546" y="1337742"/>
            <a:ext cx="4067179" cy="64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10. CONSIDERAÇÕES FINAIS</a:t>
            </a:r>
            <a:endParaRPr b="1" i="0" sz="2000" u="none" cap="none" strike="noStrike">
              <a:solidFill>
                <a:srgbClr val="29622E"/>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52"/>
          <p:cNvSpPr txBox="1"/>
          <p:nvPr/>
        </p:nvSpPr>
        <p:spPr>
          <a:xfrm>
            <a:off x="605093" y="1638374"/>
            <a:ext cx="10800000" cy="4648500"/>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1000"/>
              </a:spcBef>
              <a:spcAft>
                <a:spcPts val="0"/>
              </a:spcAft>
              <a:buNone/>
            </a:pPr>
            <a:r>
              <a:rPr b="0" i="0" lang="pt-BR" sz="1400" u="none" cap="none" strike="noStrike">
                <a:solidFill>
                  <a:schemeClr val="dk1"/>
                </a:solidFill>
                <a:latin typeface="Helvetica Neue"/>
                <a:ea typeface="Helvetica Neue"/>
                <a:cs typeface="Helvetica Neue"/>
                <a:sym typeface="Helvetica Neue"/>
              </a:rPr>
              <a:t>CEARÁ. Comitê Estadual de Fitoterapia. </a:t>
            </a:r>
            <a:r>
              <a:rPr b="1" i="0" lang="pt-BR" sz="1400" u="none" cap="none" strike="noStrike">
                <a:solidFill>
                  <a:schemeClr val="dk1"/>
                </a:solidFill>
                <a:latin typeface="Helvetica Neue"/>
                <a:ea typeface="Helvetica Neue"/>
                <a:cs typeface="Helvetica Neue"/>
                <a:sym typeface="Helvetica Neue"/>
              </a:rPr>
              <a:t>A Fitoterapia no Ciclo da Assistência Farmacêutica:</a:t>
            </a:r>
            <a:r>
              <a:rPr b="0" i="0" lang="pt-BR" sz="1400" u="none" cap="none" strike="noStrike">
                <a:solidFill>
                  <a:schemeClr val="dk1"/>
                </a:solidFill>
                <a:latin typeface="Helvetica Neue"/>
                <a:ea typeface="Helvetica Neue"/>
                <a:cs typeface="Helvetica Neue"/>
                <a:sym typeface="Helvetica Neue"/>
              </a:rPr>
              <a:t> Inserção das Farmácias Vivas. Fortaleza: HBM Shopping das cópias, 2015. 2015.</a:t>
            </a:r>
            <a:endParaRPr/>
          </a:p>
          <a:p>
            <a:pPr indent="0" lvl="1"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FONSECA. S. G.C. </a:t>
            </a:r>
            <a:r>
              <a:rPr b="1" i="0" lang="pt-BR" sz="1400" u="none" cap="none" strike="noStrike">
                <a:solidFill>
                  <a:schemeClr val="dk1"/>
                </a:solidFill>
                <a:latin typeface="Helvetica Neue"/>
                <a:ea typeface="Helvetica Neue"/>
                <a:cs typeface="Helvetica Neue"/>
                <a:sym typeface="Helvetica Neue"/>
              </a:rPr>
              <a:t>Farmacotécnica de Fitoterápicos</a:t>
            </a:r>
            <a:r>
              <a:rPr b="0" i="0" lang="pt-BR" sz="1400" u="none" cap="none" strike="noStrike">
                <a:solidFill>
                  <a:schemeClr val="dk1"/>
                </a:solidFill>
                <a:latin typeface="Helvetica Neue"/>
                <a:ea typeface="Helvetica Neue"/>
                <a:cs typeface="Helvetica Neue"/>
                <a:sym typeface="Helvetica Neue"/>
              </a:rPr>
              <a:t>. 2005. Disponível em: &lt;www.farmacotécnica.ufc.br&gt;. Acesso em 04 abr. 2020.</a:t>
            </a:r>
            <a:endParaRPr b="0" i="0" sz="1400" u="none" cap="none" strike="noStrike">
              <a:solidFill>
                <a:schemeClr val="dk1"/>
              </a:solidFill>
              <a:latin typeface="Helvetica Neue"/>
              <a:ea typeface="Helvetica Neue"/>
              <a:cs typeface="Helvetica Neue"/>
              <a:sym typeface="Helvetica Neue"/>
            </a:endParaRPr>
          </a:p>
          <a:p>
            <a:pPr indent="0" lvl="1" marL="0" rtl="0" algn="l">
              <a:spcBef>
                <a:spcPts val="2000"/>
              </a:spcBef>
              <a:spcAft>
                <a:spcPts val="0"/>
              </a:spcAft>
              <a:buClr>
                <a:schemeClr val="dk1"/>
              </a:buClr>
              <a:buFont typeface="Arial"/>
              <a:buNone/>
            </a:pPr>
            <a:r>
              <a:rPr lang="pt-BR">
                <a:solidFill>
                  <a:schemeClr val="dk1"/>
                </a:solidFill>
                <a:latin typeface="Helvetica Neue"/>
                <a:ea typeface="Helvetica Neue"/>
                <a:cs typeface="Helvetica Neue"/>
                <a:sym typeface="Helvetica Neue"/>
              </a:rPr>
              <a:t>LOURENÇO, A. R. N. </a:t>
            </a:r>
            <a:r>
              <a:rPr b="1" lang="pt-BR">
                <a:solidFill>
                  <a:schemeClr val="dk1"/>
                </a:solidFill>
                <a:latin typeface="Helvetica Neue"/>
                <a:ea typeface="Helvetica Neue"/>
                <a:cs typeface="Helvetica Neue"/>
                <a:sym typeface="Helvetica Neue"/>
              </a:rPr>
              <a:t>Administração Tópica de Fármacos: </a:t>
            </a:r>
            <a:r>
              <a:rPr lang="pt-BR">
                <a:solidFill>
                  <a:schemeClr val="dk1"/>
                </a:solidFill>
                <a:latin typeface="Helvetica Neue"/>
                <a:ea typeface="Helvetica Neue"/>
                <a:cs typeface="Helvetica Neue"/>
                <a:sym typeface="Helvetica Neue"/>
              </a:rPr>
              <a:t>das Restrições aos Desafios. 2013. 51 p. Dissertação (Mestrado Integrado em Ciências Farmacêuticas). Universidade Lusófona de Humanidades e Tecnologias Escola de Ciências e Tecnologias da Saúde. Lisboa 2013.</a:t>
            </a:r>
            <a:endParaRPr>
              <a:solidFill>
                <a:schemeClr val="dk1"/>
              </a:solidFill>
              <a:latin typeface="Helvetica Neue"/>
              <a:ea typeface="Helvetica Neue"/>
              <a:cs typeface="Helvetica Neue"/>
              <a:sym typeface="Helvetica Neue"/>
            </a:endParaRPr>
          </a:p>
          <a:p>
            <a:pPr indent="0" lvl="1"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MATOS, F.J.A. </a:t>
            </a:r>
            <a:r>
              <a:rPr b="1" i="0" lang="pt-BR" sz="1400" u="none" cap="none" strike="noStrike">
                <a:solidFill>
                  <a:schemeClr val="dk1"/>
                </a:solidFill>
                <a:latin typeface="Helvetica Neue"/>
                <a:ea typeface="Helvetica Neue"/>
                <a:cs typeface="Helvetica Neue"/>
                <a:sym typeface="Helvetica Neue"/>
              </a:rPr>
              <a:t>Farmácias Vivas:</a:t>
            </a:r>
            <a:r>
              <a:rPr b="0" i="0" lang="pt-BR" sz="1400" u="none" cap="none" strike="noStrike">
                <a:solidFill>
                  <a:schemeClr val="dk1"/>
                </a:solidFill>
                <a:latin typeface="Helvetica Neue"/>
                <a:ea typeface="Helvetica Neue"/>
                <a:cs typeface="Helvetica Neue"/>
                <a:sym typeface="Helvetica Neue"/>
              </a:rPr>
              <a:t> Sistema de seleção de utilização de plantas medicinais projetado para pequenas comunidades. 3ª ed. Imprensa Universitária, Universidade Federal do Ceará. Fortaleza: 1998, 219p.</a:t>
            </a:r>
            <a:endParaRPr/>
          </a:p>
          <a:p>
            <a:pPr indent="0" lvl="1"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MATOS, F.J.A</a:t>
            </a:r>
            <a:r>
              <a:rPr b="1" i="0" lang="pt-BR" sz="1400" u="none" cap="none" strike="noStrike">
                <a:solidFill>
                  <a:schemeClr val="dk1"/>
                </a:solidFill>
                <a:latin typeface="Helvetica Neue"/>
                <a:ea typeface="Helvetica Neue"/>
                <a:cs typeface="Helvetica Neue"/>
                <a:sym typeface="Helvetica Neue"/>
              </a:rPr>
              <a:t>. Plantas Medicinais</a:t>
            </a:r>
            <a:r>
              <a:rPr b="0" i="0" lang="pt-BR" sz="1400" u="none" cap="none" strike="noStrike">
                <a:solidFill>
                  <a:schemeClr val="dk1"/>
                </a:solidFill>
                <a:latin typeface="Helvetica Neue"/>
                <a:ea typeface="Helvetica Neue"/>
                <a:cs typeface="Helvetica Neue"/>
                <a:sym typeface="Helvetica Neue"/>
              </a:rPr>
              <a:t>: guia de seleção e emprego de plantas usadas em fitoterapia no Nordeste do Brasil. 2ª ed. Imprensa Universitária, Universidade Federal do Ceará. Fortaleza: 2000, 365.</a:t>
            </a:r>
            <a:endParaRPr/>
          </a:p>
          <a:p>
            <a:pPr indent="0" lvl="1"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MATOS, F.J. A; BANDEIRA, M.A.M. </a:t>
            </a:r>
            <a:r>
              <a:rPr b="1" i="0" lang="pt-BR" sz="1400" u="none" cap="none" strike="noStrike">
                <a:solidFill>
                  <a:schemeClr val="dk1"/>
                </a:solidFill>
                <a:latin typeface="Helvetica Neue"/>
                <a:ea typeface="Helvetica Neue"/>
                <a:cs typeface="Helvetica Neue"/>
                <a:sym typeface="Helvetica Neue"/>
              </a:rPr>
              <a:t>Manual de Orientação Farmacêutica sobre Preparação de Remédios Caseiros com Plantas Medicinais.</a:t>
            </a:r>
            <a:r>
              <a:rPr b="0" i="0" lang="pt-BR" sz="1400" u="none" cap="none" strike="noStrike">
                <a:solidFill>
                  <a:schemeClr val="dk1"/>
                </a:solidFill>
                <a:latin typeface="Helvetica Neue"/>
                <a:ea typeface="Helvetica Neue"/>
                <a:cs typeface="Helvetica Neue"/>
                <a:sym typeface="Helvetica Neue"/>
              </a:rPr>
              <a:t> Universidade Federal do Ceará, Farmácias Vivas-615.321. Fortaleza – Ceará, 2010, 62p.</a:t>
            </a:r>
            <a:endParaRPr b="0" i="0" sz="1400" u="none" cap="none" strike="noStrike">
              <a:solidFill>
                <a:schemeClr val="dk1"/>
              </a:solidFill>
              <a:latin typeface="Helvetica Neue"/>
              <a:ea typeface="Helvetica Neue"/>
              <a:cs typeface="Helvetica Neue"/>
              <a:sym typeface="Helvetica Neue"/>
            </a:endParaRPr>
          </a:p>
          <a:p>
            <a:pPr indent="0" lvl="1" marL="0" marR="0" rtl="0" algn="l">
              <a:lnSpc>
                <a:spcPct val="100000"/>
              </a:lnSpc>
              <a:spcBef>
                <a:spcPts val="2000"/>
              </a:spcBef>
              <a:spcAft>
                <a:spcPts val="1000"/>
              </a:spcAft>
              <a:buNone/>
            </a:pPr>
            <a:r>
              <a:rPr b="0" i="0" lang="pt-BR" sz="1400" u="none" cap="none" strike="noStrike">
                <a:solidFill>
                  <a:schemeClr val="dk1"/>
                </a:solidFill>
                <a:latin typeface="Helvetica Neue"/>
                <a:ea typeface="Helvetica Neue"/>
                <a:cs typeface="Helvetica Neue"/>
                <a:sym typeface="Helvetica Neue"/>
              </a:rPr>
              <a:t>SIMÕES, C. M. O. et al.. </a:t>
            </a:r>
            <a:r>
              <a:rPr b="1" i="0" lang="pt-BR" sz="1400" u="none" cap="none" strike="noStrike">
                <a:solidFill>
                  <a:schemeClr val="dk1"/>
                </a:solidFill>
                <a:latin typeface="Helvetica Neue"/>
                <a:ea typeface="Helvetica Neue"/>
                <a:cs typeface="Helvetica Neue"/>
                <a:sym typeface="Helvetica Neue"/>
              </a:rPr>
              <a:t>Farmacognosia:</a:t>
            </a:r>
            <a:r>
              <a:rPr b="0" i="0" lang="pt-BR" sz="1400" u="none" cap="none" strike="noStrike">
                <a:solidFill>
                  <a:schemeClr val="dk1"/>
                </a:solidFill>
                <a:latin typeface="Helvetica Neue"/>
                <a:ea typeface="Helvetica Neue"/>
                <a:cs typeface="Helvetica Neue"/>
                <a:sym typeface="Helvetica Neue"/>
              </a:rPr>
              <a:t> do Produto Natural ao Medicamento.  Porto Alegre: Artmed, 2017. 486 p.</a:t>
            </a:r>
            <a:endParaRPr b="0" i="0" sz="1400" u="none" cap="none" strike="noStrike">
              <a:solidFill>
                <a:srgbClr val="000000"/>
              </a:solidFill>
              <a:latin typeface="Arial"/>
              <a:ea typeface="Arial"/>
              <a:cs typeface="Arial"/>
              <a:sym typeface="Arial"/>
            </a:endParaRPr>
          </a:p>
        </p:txBody>
      </p:sp>
      <p:sp>
        <p:nvSpPr>
          <p:cNvPr id="531" name="Google Shape;531;p52"/>
          <p:cNvSpPr txBox="1"/>
          <p:nvPr/>
        </p:nvSpPr>
        <p:spPr>
          <a:xfrm>
            <a:off x="605093" y="1322970"/>
            <a:ext cx="1106132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11. REFERÊNCIAS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 name="Shape 536"/>
        <p:cNvGrpSpPr/>
        <p:nvPr/>
      </p:nvGrpSpPr>
      <p:grpSpPr>
        <a:xfrm>
          <a:off x="0" y="0"/>
          <a:ext cx="0" cy="0"/>
          <a:chOff x="0" y="0"/>
          <a:chExt cx="0" cy="0"/>
        </a:xfrm>
      </p:grpSpPr>
      <p:pic>
        <p:nvPicPr>
          <p:cNvPr id="537" name="Google Shape;537;p53"/>
          <p:cNvPicPr preferRelativeResize="0"/>
          <p:nvPr/>
        </p:nvPicPr>
        <p:blipFill rotWithShape="1">
          <a:blip r:embed="rId4">
            <a:alphaModFix/>
          </a:blip>
          <a:srcRect b="0" l="0" r="0" t="0"/>
          <a:stretch/>
        </p:blipFill>
        <p:spPr>
          <a:xfrm>
            <a:off x="722975" y="1508473"/>
            <a:ext cx="3246874" cy="942926"/>
          </a:xfrm>
          <a:prstGeom prst="rect">
            <a:avLst/>
          </a:prstGeom>
          <a:noFill/>
          <a:ln>
            <a:noFill/>
          </a:ln>
        </p:spPr>
      </p:pic>
      <p:pic>
        <p:nvPicPr>
          <p:cNvPr id="538" name="Google Shape;538;p53"/>
          <p:cNvPicPr preferRelativeResize="0"/>
          <p:nvPr/>
        </p:nvPicPr>
        <p:blipFill rotWithShape="1">
          <a:blip r:embed="rId5">
            <a:alphaModFix/>
          </a:blip>
          <a:srcRect b="0" l="0" r="0" t="0"/>
          <a:stretch/>
        </p:blipFill>
        <p:spPr>
          <a:xfrm>
            <a:off x="419232" y="2650725"/>
            <a:ext cx="5407375" cy="4323826"/>
          </a:xfrm>
          <a:prstGeom prst="rect">
            <a:avLst/>
          </a:prstGeom>
          <a:noFill/>
          <a:ln>
            <a:noFill/>
          </a:ln>
        </p:spPr>
      </p:pic>
      <p:sp>
        <p:nvSpPr>
          <p:cNvPr id="539" name="Google Shape;539;p53"/>
          <p:cNvSpPr txBox="1"/>
          <p:nvPr/>
        </p:nvSpPr>
        <p:spPr>
          <a:xfrm>
            <a:off x="6050333" y="1508487"/>
            <a:ext cx="5408816" cy="4852608"/>
          </a:xfrm>
          <a:prstGeom prst="rect">
            <a:avLst/>
          </a:prstGeom>
          <a:noFill/>
          <a:ln>
            <a:noFill/>
          </a:ln>
        </p:spPr>
        <p:txBody>
          <a:bodyPr anchorCtr="0" anchor="t" bIns="45700" lIns="91425" spcFirstLastPara="1" rIns="91425" wrap="square" tIns="45700">
            <a:noAutofit/>
          </a:bodyPr>
          <a:lstStyle/>
          <a:p>
            <a:pPr indent="0" lvl="1" marL="0" marR="0" rtl="0" algn="l">
              <a:lnSpc>
                <a:spcPct val="150000"/>
              </a:lnSpc>
              <a:spcBef>
                <a:spcPts val="0"/>
              </a:spcBef>
              <a:spcAft>
                <a:spcPts val="0"/>
              </a:spcAft>
              <a:buNone/>
            </a:pPr>
            <a:r>
              <a:rPr b="0" i="0" lang="pt-BR" sz="1600" u="none" cap="none" strike="noStrike">
                <a:solidFill>
                  <a:srgbClr val="000000"/>
                </a:solidFill>
                <a:latin typeface="Helvetica Neue"/>
                <a:ea typeface="Helvetica Neue"/>
                <a:cs typeface="Helvetica Neue"/>
                <a:sym typeface="Helvetica Neue"/>
              </a:rPr>
              <a:t>Caro(a) cursista, 	</a:t>
            </a:r>
            <a:endParaRPr b="0" i="0" sz="14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None/>
            </a:pPr>
            <a:r>
              <a:rPr b="0" i="0" lang="pt-BR" sz="1600" u="none" cap="none" strike="noStrike">
                <a:solidFill>
                  <a:srgbClr val="000000"/>
                </a:solidFill>
                <a:latin typeface="Helvetica Neue"/>
                <a:ea typeface="Helvetica Neue"/>
                <a:cs typeface="Helvetica Neue"/>
                <a:sym typeface="Helvetica Neue"/>
              </a:rPr>
              <a:t>Fechamos esta unidade.</a:t>
            </a:r>
            <a:endParaRPr/>
          </a:p>
          <a:p>
            <a:pPr indent="0" lvl="1" marL="0" marR="0" rtl="0" algn="l">
              <a:lnSpc>
                <a:spcPct val="150000"/>
              </a:lnSpc>
              <a:spcBef>
                <a:spcPts val="0"/>
              </a:spcBef>
              <a:spcAft>
                <a:spcPts val="0"/>
              </a:spcAft>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None/>
            </a:pPr>
            <a:r>
              <a:rPr b="0" i="0" lang="pt-BR" sz="1600" u="none" cap="none" strike="noStrike">
                <a:solidFill>
                  <a:srgbClr val="000000"/>
                </a:solidFill>
                <a:latin typeface="Helvetica Neue"/>
                <a:ea typeface="Helvetica Neue"/>
                <a:cs typeface="Helvetica Neue"/>
                <a:sym typeface="Helvetica Neue"/>
              </a:rPr>
              <a:t>Vamos agora para um novo debate no fórum!</a:t>
            </a:r>
            <a:endParaRPr b="0" i="0" sz="16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None/>
            </a:pPr>
            <a:r>
              <a:rPr b="0" i="0" lang="pt-BR" sz="1600" u="none" cap="none" strike="noStrike">
                <a:solidFill>
                  <a:srgbClr val="000000"/>
                </a:solidFill>
                <a:latin typeface="Helvetica Neue"/>
                <a:ea typeface="Helvetica Neue"/>
                <a:cs typeface="Helvetica Neue"/>
                <a:sym typeface="Helvetica Neue"/>
              </a:rPr>
              <a:t>Lembre-se de que para embasar as suas justificativas, sugerimos um estudo mais aprofundado do tema, retomando ao conteúdo e às leituras complementares indicadas. </a:t>
            </a:r>
            <a:endParaRPr b="0" i="0" sz="14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None/>
            </a:pPr>
            <a:r>
              <a:rPr b="0" i="0" lang="pt-BR" sz="1600" u="none" cap="none" strike="noStrike">
                <a:solidFill>
                  <a:srgbClr val="000000"/>
                </a:solidFill>
                <a:latin typeface="Helvetica Neue"/>
                <a:ea typeface="Helvetica Neue"/>
                <a:cs typeface="Helvetica Neue"/>
                <a:sym typeface="Helvetica Neue"/>
              </a:rPr>
              <a:t>Acesse           para participar! Bom diálogo!</a:t>
            </a:r>
            <a:endParaRPr b="0" i="0" sz="16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None/>
            </a:pPr>
            <a:r>
              <a:rPr b="0" i="0" lang="pt-BR" sz="1600" u="none" cap="none" strike="noStrike">
                <a:solidFill>
                  <a:srgbClr val="000000"/>
                </a:solidFill>
                <a:latin typeface="Helvetica Neue"/>
                <a:ea typeface="Helvetica Neue"/>
                <a:cs typeface="Helvetica Neue"/>
                <a:sym typeface="Helvetica Neue"/>
              </a:rPr>
              <a:t>		</a:t>
            </a:r>
            <a:endParaRPr/>
          </a:p>
        </p:txBody>
      </p:sp>
      <p:pic>
        <p:nvPicPr>
          <p:cNvPr id="540" name="Google Shape;540;p53"/>
          <p:cNvPicPr preferRelativeResize="0"/>
          <p:nvPr/>
        </p:nvPicPr>
        <p:blipFill rotWithShape="1">
          <a:blip r:embed="rId6">
            <a:alphaModFix/>
          </a:blip>
          <a:srcRect b="0" l="0" r="0" t="0"/>
          <a:stretch/>
        </p:blipFill>
        <p:spPr>
          <a:xfrm>
            <a:off x="6872779" y="5561816"/>
            <a:ext cx="490764" cy="49076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 name="Shape 545"/>
        <p:cNvGrpSpPr/>
        <p:nvPr/>
      </p:nvGrpSpPr>
      <p:grpSpPr>
        <a:xfrm>
          <a:off x="0" y="0"/>
          <a:ext cx="0" cy="0"/>
          <a:chOff x="0" y="0"/>
          <a:chExt cx="0" cy="0"/>
        </a:xfrm>
      </p:grpSpPr>
      <p:sp>
        <p:nvSpPr>
          <p:cNvPr id="546" name="Google Shape;546;p48"/>
          <p:cNvSpPr txBox="1"/>
          <p:nvPr/>
        </p:nvSpPr>
        <p:spPr>
          <a:xfrm>
            <a:off x="693485" y="1628039"/>
            <a:ext cx="10800000" cy="49961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Ministério da Saúde. Agência Nacional de Vigilância Sanitária (ANVISA). </a:t>
            </a:r>
            <a:r>
              <a:rPr b="1" i="0" lang="pt-BR" sz="1400" u="none" cap="none" strike="noStrike">
                <a:solidFill>
                  <a:schemeClr val="dk1"/>
                </a:solidFill>
                <a:latin typeface="Helvetica Neue"/>
                <a:ea typeface="Helvetica Neue"/>
                <a:cs typeface="Helvetica Neue"/>
                <a:sym typeface="Helvetica Neue"/>
              </a:rPr>
              <a:t>RESOLUÇÃO - RDC Nº 10, DE 9 DE MARÇO DE 2010.</a:t>
            </a:r>
            <a:r>
              <a:rPr b="0" i="0" lang="pt-BR" sz="1400" u="none" cap="none" strike="noStrike">
                <a:solidFill>
                  <a:schemeClr val="dk1"/>
                </a:solidFill>
                <a:latin typeface="Helvetica Neue"/>
                <a:ea typeface="Helvetica Neue"/>
                <a:cs typeface="Helvetica Neue"/>
                <a:sym typeface="Helvetica Neue"/>
              </a:rPr>
              <a:t> Dispõe sobre a notificação de drogas vegetais junto à Agência Nacional de Vigilância Sanitária (ANVISA) e dá outras providências. Brasília: ANVISA, 2010. Disponível em: &lt;https://portalarquivos2.saude.gov.br/images/pdf/2014/julho/14/Formulario-de-Fitoterapicos-da-Farmacopeia-Brasileira-sem-marca.pdf &gt;. Acesso em 04 de abril de 2020.</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______. Ministério da Saúde. Agência Nacional de Vigilância Sanitária (ANVISA). </a:t>
            </a:r>
            <a:r>
              <a:rPr b="1" i="0" lang="pt-BR" sz="1400" u="none" cap="none" strike="noStrike">
                <a:solidFill>
                  <a:schemeClr val="dk1"/>
                </a:solidFill>
                <a:latin typeface="Helvetica Neue"/>
                <a:ea typeface="Helvetica Neue"/>
                <a:cs typeface="Helvetica Neue"/>
                <a:sym typeface="Helvetica Neue"/>
              </a:rPr>
              <a:t>Formulário de Fitoterápicos da Farmacopéia Brasileira</a:t>
            </a:r>
            <a:r>
              <a:rPr b="0" i="0" lang="pt-BR" sz="1400" u="none" cap="none" strike="noStrike">
                <a:solidFill>
                  <a:schemeClr val="dk1"/>
                </a:solidFill>
                <a:latin typeface="Helvetica Neue"/>
                <a:ea typeface="Helvetica Neue"/>
                <a:cs typeface="Helvetica Neue"/>
                <a:sym typeface="Helvetica Neue"/>
              </a:rPr>
              <a:t>  2º Edição.  Brasília: ANVISA, 2021. 126p. Disponível em: &lt;https://portalarquivos2.saude.gov.br/images/pdf/2014/julho/14/Formulario-de-Fitoterapicos-da-Farmacopeia-Brasileira-sem-marca.pdf &gt;. Acesso em 04 de abril de 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______. Ministério da Saúde. Agência Nacional de Vigilância Sanitária (ANVISA). </a:t>
            </a:r>
            <a:r>
              <a:rPr b="1" i="0" lang="pt-BR" sz="1400" u="none" cap="none" strike="noStrike">
                <a:solidFill>
                  <a:schemeClr val="dk1"/>
                </a:solidFill>
                <a:latin typeface="Helvetica Neue"/>
                <a:ea typeface="Helvetica Neue"/>
                <a:cs typeface="Helvetica Neue"/>
                <a:sym typeface="Helvetica Neue"/>
              </a:rPr>
              <a:t>Formulário Nacional da Farmacopeia Brasileira.</a:t>
            </a:r>
            <a:r>
              <a:rPr b="0" i="0" lang="pt-BR" sz="1400" u="none" cap="none" strike="noStrike">
                <a:solidFill>
                  <a:schemeClr val="dk1"/>
                </a:solidFill>
                <a:latin typeface="Helvetica Neue"/>
                <a:ea typeface="Helvetica Neue"/>
                <a:cs typeface="Helvetica Neue"/>
                <a:sym typeface="Helvetica Neue"/>
              </a:rPr>
              <a:t> Brasília: ANVISA, 2012a. 224p. Disponível em: &lt;http://portal.anvisa.gov.br/documents/33832/259456/Suplemento+FFFB.pdf/478d1f83-7a0d-48aa-9815-37dbc6b29f9a&gt;. Acesso em 04 de abril de 2020.</a:t>
            </a:r>
            <a:endParaRPr/>
          </a:p>
          <a:p>
            <a:pPr indent="0" lvl="0" marL="0" marR="0" rtl="0" algn="l">
              <a:lnSpc>
                <a:spcPct val="100000"/>
              </a:lnSpc>
              <a:spcBef>
                <a:spcPts val="2000"/>
              </a:spcBef>
              <a:spcAft>
                <a:spcPts val="1000"/>
              </a:spcAft>
              <a:buNone/>
            </a:pPr>
            <a:r>
              <a:rPr b="0" i="0" lang="pt-BR" sz="1400" u="none" cap="none" strike="noStrike">
                <a:solidFill>
                  <a:schemeClr val="dk1"/>
                </a:solidFill>
                <a:latin typeface="Helvetica Neue"/>
                <a:ea typeface="Helvetica Neue"/>
                <a:cs typeface="Helvetica Neue"/>
                <a:sym typeface="Helvetica Neue"/>
              </a:rPr>
              <a:t>_____. Ministério da Saúde. Secretaria de Atenção à Saúde. Departamento de Atenção Básica. </a:t>
            </a:r>
            <a:r>
              <a:rPr b="1" i="0" lang="pt-BR" sz="1400" u="none" cap="none" strike="noStrike">
                <a:solidFill>
                  <a:schemeClr val="dk1"/>
                </a:solidFill>
                <a:latin typeface="Helvetica Neue"/>
                <a:ea typeface="Helvetica Neue"/>
                <a:cs typeface="Helvetica Neue"/>
                <a:sym typeface="Helvetica Neue"/>
              </a:rPr>
              <a:t>Práticas integrativas e complementares:</a:t>
            </a:r>
            <a:r>
              <a:rPr b="0" i="0" lang="pt-BR" sz="1400" u="none" cap="none" strike="noStrike">
                <a:solidFill>
                  <a:schemeClr val="dk1"/>
                </a:solidFill>
                <a:latin typeface="Helvetica Neue"/>
                <a:ea typeface="Helvetica Neue"/>
                <a:cs typeface="Helvetica Neue"/>
                <a:sym typeface="Helvetica Neue"/>
              </a:rPr>
              <a:t> plantas medicinais e fitoterapia na Atenção Básica. Secretaria de Atenção à Saúde. Departamento de Atenção Básica. – Brasília : Ministério da Saúde, 2012b. 156 p. : il. – (Série A. Normas e Manuais Técnicos) (Cadernos de Atenção Básica ; n. 31). Disponível em:</a:t>
            </a:r>
            <a:r>
              <a:rPr b="0" i="0" lang="pt-BR" sz="1400" u="none" cap="none" strike="noStrike">
                <a:solidFill>
                  <a:srgbClr val="000000"/>
                </a:solidFill>
                <a:latin typeface="Arial"/>
                <a:ea typeface="Arial"/>
                <a:cs typeface="Arial"/>
                <a:sym typeface="Arial"/>
              </a:rPr>
              <a:t> </a:t>
            </a:r>
            <a:r>
              <a:rPr b="0" i="0" lang="pt-BR" sz="1400" u="none" cap="none" strike="noStrike">
                <a:solidFill>
                  <a:schemeClr val="dk1"/>
                </a:solidFill>
                <a:latin typeface="Helvetica Neue"/>
                <a:ea typeface="Helvetica Neue"/>
                <a:cs typeface="Helvetica Neue"/>
                <a:sym typeface="Helvetica Neue"/>
              </a:rPr>
              <a:t>&lt;http://bvsms.saude.gov.br/bvs/publicacoes/praticas_integrativas_complementares_plantas_medicinais_cab31.pdf&gt;. Acesso em 04 de abril de 2020.</a:t>
            </a:r>
            <a:endParaRPr b="0" i="0" sz="1400" u="none" cap="none" strike="noStrike">
              <a:solidFill>
                <a:srgbClr val="000000"/>
              </a:solidFill>
              <a:latin typeface="Arial"/>
              <a:ea typeface="Arial"/>
              <a:cs typeface="Arial"/>
              <a:sym typeface="Arial"/>
            </a:endParaRPr>
          </a:p>
        </p:txBody>
      </p:sp>
      <p:sp>
        <p:nvSpPr>
          <p:cNvPr id="547" name="Google Shape;547;p48"/>
          <p:cNvSpPr txBox="1"/>
          <p:nvPr/>
        </p:nvSpPr>
        <p:spPr>
          <a:xfrm>
            <a:off x="605093" y="1322970"/>
            <a:ext cx="1106132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11. REFERÊNCIAS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50"/>
          <p:cNvSpPr txBox="1"/>
          <p:nvPr/>
        </p:nvSpPr>
        <p:spPr>
          <a:xfrm>
            <a:off x="605093" y="1812475"/>
            <a:ext cx="10805029" cy="43498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b="0" i="0" lang="pt-BR" sz="1400" u="none" cap="none" strike="noStrike">
                <a:solidFill>
                  <a:schemeClr val="dk1"/>
                </a:solidFill>
                <a:latin typeface="Helvetica Neue"/>
                <a:ea typeface="Helvetica Neue"/>
                <a:cs typeface="Helvetica Neue"/>
                <a:sym typeface="Helvetica Neue"/>
              </a:rPr>
              <a:t>______. Ministério da Saúde. Agência Nacional de Vigilância Sanitária (ANVISA).Resolução da Diretoria Colegiada – RDC nº 26/2014 de 13 maio de 2014. </a:t>
            </a:r>
            <a:r>
              <a:rPr b="1" i="0" lang="pt-BR" sz="1400" u="none" cap="none" strike="noStrike">
                <a:solidFill>
                  <a:schemeClr val="dk1"/>
                </a:solidFill>
                <a:latin typeface="Helvetica Neue"/>
                <a:ea typeface="Helvetica Neue"/>
                <a:cs typeface="Helvetica Neue"/>
                <a:sym typeface="Helvetica Neue"/>
              </a:rPr>
              <a:t>Dispõe sobre o registro simplificado de medicamentos fitoterápicos e o registro e a notificação de produtos tradicionais fitoterápicos</a:t>
            </a:r>
            <a:r>
              <a:rPr b="0" i="0" lang="pt-BR" sz="1400" u="none" cap="none" strike="noStrike">
                <a:solidFill>
                  <a:schemeClr val="dk1"/>
                </a:solidFill>
                <a:latin typeface="Helvetica Neue"/>
                <a:ea typeface="Helvetica Neue"/>
                <a:cs typeface="Helvetica Neue"/>
                <a:sym typeface="Helvetica Neue"/>
              </a:rPr>
              <a:t>. Diário Oficial da União. Brasília/ DF, 2014a. Disponível em: &lt;http://bvsms.saude.gov.br/bvs/saudelegis/anvisa/2014/rdc0026_13_05_2014.pdf&gt;. Acesso em 04 de abril de 2020.</a:t>
            </a:r>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______. Ministério da Saúde. Agência Nacional de Vigilância Sanitária (Anvisa). </a:t>
            </a:r>
            <a:r>
              <a:rPr b="1" i="0" lang="pt-BR" sz="1400" u="none" cap="none" strike="noStrike">
                <a:solidFill>
                  <a:schemeClr val="dk1"/>
                </a:solidFill>
                <a:latin typeface="Helvetica Neue"/>
                <a:ea typeface="Helvetica Neue"/>
                <a:cs typeface="Helvetica Neue"/>
                <a:sym typeface="Helvetica Neue"/>
              </a:rPr>
              <a:t>Guia de orientação para registro de Medicamento Fitoterápico e registro e notificação de Produto Tradicional Fitoterápico</a:t>
            </a:r>
            <a:r>
              <a:rPr b="0" i="0" lang="pt-BR" sz="1400" u="none" cap="none" strike="noStrike">
                <a:solidFill>
                  <a:schemeClr val="dk1"/>
                </a:solidFill>
                <a:latin typeface="Helvetica Neue"/>
                <a:ea typeface="Helvetica Neue"/>
                <a:cs typeface="Helvetica Neue"/>
                <a:sym typeface="Helvetica Neue"/>
              </a:rPr>
              <a:t>. Brasília: ANVISA, 2014b. 123p. Disponível em: &lt;http://portal.anvisa.gov.br/documents/33836/2501251/Guia%2Bfinal%2Bdicol%2B180614+%282%29.pdf/f400c535-e803-4911-9ef8-100c0c2bb3c6&gt; Acesso em 04 de abril de 2020.</a:t>
            </a:r>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______. Ministério da Saúde. Agência Nacional de Vigilância Sanitária (Anvisa).</a:t>
            </a:r>
            <a:r>
              <a:rPr b="0" i="0" lang="pt-BR" sz="1400" u="none" cap="none" strike="noStrike">
                <a:solidFill>
                  <a:srgbClr val="000000"/>
                </a:solidFill>
                <a:latin typeface="Arial"/>
                <a:ea typeface="Arial"/>
                <a:cs typeface="Arial"/>
                <a:sym typeface="Arial"/>
              </a:rPr>
              <a:t> </a:t>
            </a:r>
            <a:r>
              <a:rPr b="1" i="0" lang="pt-BR" sz="1400" u="none" cap="none" strike="noStrike">
                <a:solidFill>
                  <a:schemeClr val="dk1"/>
                </a:solidFill>
                <a:latin typeface="Helvetica Neue"/>
                <a:ea typeface="Helvetica Neue"/>
                <a:cs typeface="Helvetica Neue"/>
                <a:sym typeface="Helvetica Neue"/>
              </a:rPr>
              <a:t>Formulário de Fitoterápicos da Farmacopéia Brasileira. </a:t>
            </a:r>
            <a:r>
              <a:rPr b="0" i="0" lang="pt-BR" sz="1400" u="none" cap="none" strike="noStrike">
                <a:solidFill>
                  <a:schemeClr val="dk1"/>
                </a:solidFill>
                <a:latin typeface="Helvetica Neue"/>
                <a:ea typeface="Helvetica Neue"/>
                <a:cs typeface="Helvetica Neue"/>
                <a:sym typeface="Helvetica Neue"/>
              </a:rPr>
              <a:t>1º Suplemento. Brasília: ANVISA, 2018. 156p. Disponível em: &lt;http://portal.anvisa.gov.br/documents/33832/259372/FNFB+2_Revisao_2_COFAR_setembro_2012_atual.pdf/20eb2969-57a9-46e2-8c3b-6d79dccf0741&gt;. Acesso em 04 de abril de 2020.</a:t>
            </a:r>
            <a:endParaRPr/>
          </a:p>
          <a:p>
            <a:pPr indent="0" lvl="0" marL="0" marR="0" rtl="0" algn="l">
              <a:lnSpc>
                <a:spcPct val="100000"/>
              </a:lnSpc>
              <a:spcBef>
                <a:spcPts val="2000"/>
              </a:spcBef>
              <a:spcAft>
                <a:spcPts val="1000"/>
              </a:spcAft>
              <a:buNone/>
            </a:pPr>
            <a:r>
              <a:rPr b="0" i="0" lang="pt-BR" sz="1400" u="none" cap="none" strike="noStrike">
                <a:solidFill>
                  <a:schemeClr val="dk1"/>
                </a:solidFill>
                <a:latin typeface="Helvetica Neue"/>
                <a:ea typeface="Helvetica Neue"/>
                <a:cs typeface="Helvetica Neue"/>
                <a:sym typeface="Helvetica Neue"/>
              </a:rPr>
              <a:t>CEARÁ. </a:t>
            </a:r>
            <a:r>
              <a:rPr b="1" i="0" lang="pt-BR" sz="1400" u="none" cap="none" strike="noStrike">
                <a:solidFill>
                  <a:schemeClr val="dk1"/>
                </a:solidFill>
                <a:latin typeface="Helvetica Neue"/>
                <a:ea typeface="Helvetica Neue"/>
                <a:cs typeface="Helvetica Neue"/>
                <a:sym typeface="Helvetica Neue"/>
              </a:rPr>
              <a:t>Decreto Nº 30.016, de 30 de dezembro de 2009</a:t>
            </a:r>
            <a:r>
              <a:rPr b="0" i="0" lang="pt-BR" sz="1400" u="none" cap="none" strike="noStrike">
                <a:solidFill>
                  <a:schemeClr val="dk1"/>
                </a:solidFill>
                <a:latin typeface="Helvetica Neue"/>
                <a:ea typeface="Helvetica Neue"/>
                <a:cs typeface="Helvetica Neue"/>
                <a:sym typeface="Helvetica Neue"/>
              </a:rPr>
              <a:t>. Regulamenta a Lei Nº12.951, de 07 de outubro de 1999, que dispõe sobre a política de implantação da fitoterapia em saúde pública no estado do Ceará e dá outras providências. 2009. Disponível em: &lt;http://imagens.seplag.ce.gov.br/PDF/20100108/do20100108p01.pdf&gt;Acesso em: 20 de mar. 2018.</a:t>
            </a:r>
            <a:endParaRPr/>
          </a:p>
        </p:txBody>
      </p:sp>
      <p:sp>
        <p:nvSpPr>
          <p:cNvPr id="554" name="Google Shape;554;p50"/>
          <p:cNvSpPr txBox="1"/>
          <p:nvPr/>
        </p:nvSpPr>
        <p:spPr>
          <a:xfrm>
            <a:off x="605093" y="1322970"/>
            <a:ext cx="1106132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11. REFERÊNCIAS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10"/>
          <p:cNvSpPr txBox="1"/>
          <p:nvPr/>
        </p:nvSpPr>
        <p:spPr>
          <a:xfrm>
            <a:off x="700042" y="1411097"/>
            <a:ext cx="5200696"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Ministério da Saúde</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Atenção Primária à Saúde - SAPS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Saúde da Família - DESF</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Nacional de Práticas Integrativas e Complementares em Saúde – CNPICS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Gestão do Trabalho e da Educação na Saúde - SGTES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Gestão da Educação na Saúde – DEGES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Técnico Executiva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Daniel Miele Amado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Joseane Carvalho Costa – Universidade Federal do Sul e Sudeste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do Pará - UNIFESSPA</a:t>
            </a:r>
            <a:endParaRPr/>
          </a:p>
        </p:txBody>
      </p:sp>
      <p:sp>
        <p:nvSpPr>
          <p:cNvPr id="560" name="Google Shape;560;p10"/>
          <p:cNvSpPr/>
          <p:nvPr/>
        </p:nvSpPr>
        <p:spPr>
          <a:xfrm>
            <a:off x="6855671" y="1415421"/>
            <a:ext cx="3071446" cy="29546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Fundação Oswaldo Cruz</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Presidente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Nísia Trindade Lima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Chefe de Gabinete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Valcler Rangel Fernandes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 Escritório de Projetos da Presidência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Ana Paula Morgado Carneiro </a:t>
            </a:r>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561" name="Google Shape;561;p10"/>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grpSp>
        <p:nvGrpSpPr>
          <p:cNvPr id="84" name="Google Shape;84;p27"/>
          <p:cNvGrpSpPr/>
          <p:nvPr/>
        </p:nvGrpSpPr>
        <p:grpSpPr>
          <a:xfrm>
            <a:off x="2549757" y="4963676"/>
            <a:ext cx="3527486" cy="1224211"/>
            <a:chOff x="664686" y="4576550"/>
            <a:chExt cx="4642966" cy="1611337"/>
          </a:xfrm>
        </p:grpSpPr>
        <p:pic>
          <p:nvPicPr>
            <p:cNvPr id="85" name="Google Shape;85;p27"/>
            <p:cNvPicPr preferRelativeResize="0"/>
            <p:nvPr/>
          </p:nvPicPr>
          <p:blipFill rotWithShape="1">
            <a:blip r:embed="rId4">
              <a:alphaModFix/>
            </a:blip>
            <a:srcRect b="0" l="0" r="0" t="0"/>
            <a:stretch/>
          </p:blipFill>
          <p:spPr>
            <a:xfrm>
              <a:off x="664686" y="4576550"/>
              <a:ext cx="1998240" cy="1611337"/>
            </a:xfrm>
            <a:prstGeom prst="rect">
              <a:avLst/>
            </a:prstGeom>
            <a:noFill/>
            <a:ln>
              <a:noFill/>
            </a:ln>
          </p:spPr>
        </p:pic>
        <p:pic>
          <p:nvPicPr>
            <p:cNvPr id="86" name="Google Shape;86;p27"/>
            <p:cNvPicPr preferRelativeResize="0"/>
            <p:nvPr/>
          </p:nvPicPr>
          <p:blipFill rotWithShape="1">
            <a:blip r:embed="rId4">
              <a:alphaModFix/>
            </a:blip>
            <a:srcRect b="0" l="0" r="0" t="0"/>
            <a:stretch/>
          </p:blipFill>
          <p:spPr>
            <a:xfrm>
              <a:off x="2001117" y="4576550"/>
              <a:ext cx="1998240" cy="1611337"/>
            </a:xfrm>
            <a:prstGeom prst="rect">
              <a:avLst/>
            </a:prstGeom>
            <a:noFill/>
            <a:ln>
              <a:noFill/>
            </a:ln>
          </p:spPr>
        </p:pic>
        <p:pic>
          <p:nvPicPr>
            <p:cNvPr id="87" name="Google Shape;87;p27"/>
            <p:cNvPicPr preferRelativeResize="0"/>
            <p:nvPr/>
          </p:nvPicPr>
          <p:blipFill rotWithShape="1">
            <a:blip r:embed="rId4">
              <a:alphaModFix/>
            </a:blip>
            <a:srcRect b="0" l="0" r="0" t="0"/>
            <a:stretch/>
          </p:blipFill>
          <p:spPr>
            <a:xfrm>
              <a:off x="3309412" y="4576550"/>
              <a:ext cx="1998240" cy="1611337"/>
            </a:xfrm>
            <a:prstGeom prst="rect">
              <a:avLst/>
            </a:prstGeom>
            <a:noFill/>
            <a:ln>
              <a:noFill/>
            </a:ln>
          </p:spPr>
        </p:pic>
      </p:grpSp>
      <p:grpSp>
        <p:nvGrpSpPr>
          <p:cNvPr id="88" name="Google Shape;88;p27"/>
          <p:cNvGrpSpPr/>
          <p:nvPr/>
        </p:nvGrpSpPr>
        <p:grpSpPr>
          <a:xfrm>
            <a:off x="664686" y="4963676"/>
            <a:ext cx="3527486" cy="1224211"/>
            <a:chOff x="664686" y="4576550"/>
            <a:chExt cx="4642966" cy="1611337"/>
          </a:xfrm>
        </p:grpSpPr>
        <p:pic>
          <p:nvPicPr>
            <p:cNvPr id="89" name="Google Shape;89;p27"/>
            <p:cNvPicPr preferRelativeResize="0"/>
            <p:nvPr/>
          </p:nvPicPr>
          <p:blipFill rotWithShape="1">
            <a:blip r:embed="rId4">
              <a:alphaModFix/>
            </a:blip>
            <a:srcRect b="0" l="0" r="0" t="0"/>
            <a:stretch/>
          </p:blipFill>
          <p:spPr>
            <a:xfrm>
              <a:off x="664686" y="4576550"/>
              <a:ext cx="1998240" cy="1611337"/>
            </a:xfrm>
            <a:prstGeom prst="rect">
              <a:avLst/>
            </a:prstGeom>
            <a:noFill/>
            <a:ln>
              <a:noFill/>
            </a:ln>
          </p:spPr>
        </p:pic>
        <p:pic>
          <p:nvPicPr>
            <p:cNvPr id="90" name="Google Shape;90;p27"/>
            <p:cNvPicPr preferRelativeResize="0"/>
            <p:nvPr/>
          </p:nvPicPr>
          <p:blipFill rotWithShape="1">
            <a:blip r:embed="rId4">
              <a:alphaModFix/>
            </a:blip>
            <a:srcRect b="0" l="0" r="0" t="0"/>
            <a:stretch/>
          </p:blipFill>
          <p:spPr>
            <a:xfrm>
              <a:off x="2001117" y="4576550"/>
              <a:ext cx="1998240" cy="1611337"/>
            </a:xfrm>
            <a:prstGeom prst="rect">
              <a:avLst/>
            </a:prstGeom>
            <a:noFill/>
            <a:ln>
              <a:noFill/>
            </a:ln>
          </p:spPr>
        </p:pic>
        <p:pic>
          <p:nvPicPr>
            <p:cNvPr id="91" name="Google Shape;91;p27"/>
            <p:cNvPicPr preferRelativeResize="0"/>
            <p:nvPr/>
          </p:nvPicPr>
          <p:blipFill rotWithShape="1">
            <a:blip r:embed="rId4">
              <a:alphaModFix/>
            </a:blip>
            <a:srcRect b="0" l="0" r="0" t="0"/>
            <a:stretch/>
          </p:blipFill>
          <p:spPr>
            <a:xfrm>
              <a:off x="3309412" y="4576550"/>
              <a:ext cx="1998240" cy="1611337"/>
            </a:xfrm>
            <a:prstGeom prst="rect">
              <a:avLst/>
            </a:prstGeom>
            <a:noFill/>
            <a:ln>
              <a:noFill/>
            </a:ln>
          </p:spPr>
        </p:pic>
      </p:grpSp>
      <p:sp>
        <p:nvSpPr>
          <p:cNvPr id="92" name="Google Shape;92;p27"/>
          <p:cNvSpPr txBox="1"/>
          <p:nvPr/>
        </p:nvSpPr>
        <p:spPr>
          <a:xfrm>
            <a:off x="609612" y="1928238"/>
            <a:ext cx="5567088" cy="267761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fitoterápicos de uso tópico são indicados para uma aplicação direta sobre a pele, sendo que a sua principal vantagem é apresentar menos efeitos adversos e toxicidade para os outros órgãos. Suas formas e formulações farmacêuticas podem ser otimizadas para um determinado local ou para um tipo de condição da pele.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p:txBody>
      </p:sp>
      <p:sp>
        <p:nvSpPr>
          <p:cNvPr id="93" name="Google Shape;93;p27"/>
          <p:cNvSpPr txBox="1"/>
          <p:nvPr/>
        </p:nvSpPr>
        <p:spPr>
          <a:xfrm>
            <a:off x="609612" y="1334766"/>
            <a:ext cx="58578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4. FORMAS FARMACÊUTICAS </a:t>
            </a:r>
            <a:endParaRPr/>
          </a:p>
        </p:txBody>
      </p:sp>
      <p:sp>
        <p:nvSpPr>
          <p:cNvPr id="94" name="Google Shape;94;p27"/>
          <p:cNvSpPr txBox="1"/>
          <p:nvPr/>
        </p:nvSpPr>
        <p:spPr>
          <a:xfrm>
            <a:off x="828730" y="5228426"/>
            <a:ext cx="39945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Confira </a:t>
            </a:r>
            <a:r>
              <a:rPr b="1" i="0" lang="pt-BR" sz="1600" u="sng" cap="none" strike="noStrike">
                <a:solidFill>
                  <a:schemeClr val="lt1"/>
                </a:solidFill>
                <a:latin typeface="Helvetica Neue"/>
                <a:ea typeface="Helvetica Neue"/>
                <a:cs typeface="Helvetica Neue"/>
                <a:sym typeface="Helvetica Neue"/>
                <a:hlinkClick r:id="rId5">
                  <a:extLst>
                    <a:ext uri="{A12FA001-AC4F-418D-AE19-62706E023703}">
                      <ahyp:hlinkClr val="tx"/>
                    </a:ext>
                  </a:extLst>
                </a:hlinkClick>
              </a:rPr>
              <a:t>aqui</a:t>
            </a:r>
            <a:r>
              <a:rPr b="1" i="0" lang="pt-BR" sz="1600" u="none" cap="none" strike="noStrike">
                <a:solidFill>
                  <a:schemeClr val="lt1"/>
                </a:solidFill>
                <a:latin typeface="Helvetica Neue"/>
                <a:ea typeface="Helvetica Neue"/>
                <a:cs typeface="Helvetica Neue"/>
                <a:sym typeface="Helvetica Neue"/>
              </a:rPr>
              <a:t>  o Formulário Fitoterápico da Farmacopeia Brasileira</a:t>
            </a:r>
            <a:endParaRPr b="1" i="0" sz="1600" u="none" cap="none" strike="noStrike">
              <a:solidFill>
                <a:schemeClr val="lt1"/>
              </a:solidFill>
              <a:latin typeface="Helvetica Neue"/>
              <a:ea typeface="Helvetica Neue"/>
              <a:cs typeface="Helvetica Neue"/>
              <a:sym typeface="Helvetica Neue"/>
            </a:endParaRPr>
          </a:p>
        </p:txBody>
      </p:sp>
      <p:pic>
        <p:nvPicPr>
          <p:cNvPr id="95" name="Google Shape;95;p27"/>
          <p:cNvPicPr preferRelativeResize="0"/>
          <p:nvPr/>
        </p:nvPicPr>
        <p:blipFill rotWithShape="1">
          <a:blip r:embed="rId6">
            <a:alphaModFix/>
          </a:blip>
          <a:srcRect b="0" l="0" r="0" t="0"/>
          <a:stretch/>
        </p:blipFill>
        <p:spPr>
          <a:xfrm>
            <a:off x="4891300" y="4441858"/>
            <a:ext cx="978612" cy="1015500"/>
          </a:xfrm>
          <a:prstGeom prst="rect">
            <a:avLst/>
          </a:prstGeom>
          <a:noFill/>
          <a:ln>
            <a:noFill/>
          </a:ln>
        </p:spPr>
      </p:pic>
      <p:pic>
        <p:nvPicPr>
          <p:cNvPr id="96" name="Google Shape;96;p27"/>
          <p:cNvPicPr preferRelativeResize="0"/>
          <p:nvPr/>
        </p:nvPicPr>
        <p:blipFill rotWithShape="1">
          <a:blip r:embed="rId7">
            <a:alphaModFix/>
          </a:blip>
          <a:srcRect b="0" l="0" r="0" t="0"/>
          <a:stretch/>
        </p:blipFill>
        <p:spPr>
          <a:xfrm>
            <a:off x="7637214" y="1928238"/>
            <a:ext cx="2890980" cy="4038788"/>
          </a:xfrm>
          <a:prstGeom prst="rect">
            <a:avLst/>
          </a:prstGeom>
          <a:noFill/>
          <a:ln>
            <a:noFill/>
          </a:ln>
        </p:spPr>
      </p:pic>
      <p:sp>
        <p:nvSpPr>
          <p:cNvPr id="97" name="Google Shape;97;p27"/>
          <p:cNvSpPr txBox="1"/>
          <p:nvPr/>
        </p:nvSpPr>
        <p:spPr>
          <a:xfrm>
            <a:off x="7567500" y="5967026"/>
            <a:ext cx="300000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Formulário de Fitoterápicos: Farmacopéia Brasileira.</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ANVISA, 2021.</a:t>
            </a:r>
            <a:endParaRPr b="0" i="0" sz="1200" u="none" cap="none" strike="noStrike">
              <a:solidFill>
                <a:srgbClr val="000000"/>
              </a:solidFill>
              <a:latin typeface="Helvetica Neue"/>
              <a:ea typeface="Helvetica Neue"/>
              <a:cs typeface="Helvetica Neue"/>
              <a:sym typeface="Helvetica Neue"/>
            </a:endParaRPr>
          </a:p>
        </p:txBody>
      </p:sp>
      <p:sp>
        <p:nvSpPr>
          <p:cNvPr id="98" name="Google Shape;98;p27"/>
          <p:cNvSpPr txBox="1"/>
          <p:nvPr/>
        </p:nvSpPr>
        <p:spPr>
          <a:xfrm>
            <a:off x="7992350" y="-1137856"/>
            <a:ext cx="3000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https://www.gov.br/anvisa/pt-br/assuntos/farmacopeia/formulario-fitoterapico/arquivos/2021-fffb2-final-c-capa2.pdf</a:t>
            </a:r>
            <a:endParaRPr b="0" i="0" sz="1400" u="none" cap="none" strike="noStrike">
              <a:solidFill>
                <a:srgbClr val="000000"/>
              </a:solidFill>
              <a:latin typeface="Arial"/>
              <a:ea typeface="Arial"/>
              <a:cs typeface="Arial"/>
              <a:sym typeface="Arial"/>
            </a:endParaRPr>
          </a:p>
        </p:txBody>
      </p:sp>
      <p:pic>
        <p:nvPicPr>
          <p:cNvPr id="99" name="Google Shape;99;p27"/>
          <p:cNvPicPr preferRelativeResize="0"/>
          <p:nvPr/>
        </p:nvPicPr>
        <p:blipFill rotWithShape="1">
          <a:blip r:embed="rId8">
            <a:alphaModFix/>
          </a:blip>
          <a:srcRect b="0" l="0" r="0" t="0"/>
          <a:stretch/>
        </p:blipFill>
        <p:spPr>
          <a:xfrm>
            <a:off x="10637214" y="4856732"/>
            <a:ext cx="519111" cy="519111"/>
          </a:xfrm>
          <a:prstGeom prst="rect">
            <a:avLst/>
          </a:prstGeom>
          <a:noFill/>
          <a:ln>
            <a:noFill/>
          </a:ln>
        </p:spPr>
      </p:pic>
      <p:pic>
        <p:nvPicPr>
          <p:cNvPr id="100" name="Google Shape;100;p27"/>
          <p:cNvPicPr preferRelativeResize="0"/>
          <p:nvPr/>
        </p:nvPicPr>
        <p:blipFill rotWithShape="1">
          <a:blip r:embed="rId9">
            <a:alphaModFix/>
          </a:blip>
          <a:srcRect b="0" l="0" r="0" t="0"/>
          <a:stretch/>
        </p:blipFill>
        <p:spPr>
          <a:xfrm>
            <a:off x="10637214" y="5447915"/>
            <a:ext cx="519111" cy="51911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11"/>
          <p:cNvSpPr txBox="1"/>
          <p:nvPr/>
        </p:nvSpPr>
        <p:spPr>
          <a:xfrm>
            <a:off x="700043" y="718481"/>
            <a:ext cx="3186158" cy="3425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DO CURSO</a:t>
            </a:r>
            <a:endParaRPr b="0" i="0" sz="1200" u="none" cap="none" strike="noStrike">
              <a:solidFill>
                <a:srgbClr val="000000"/>
              </a:solidFill>
              <a:latin typeface="Helvetica Neue"/>
              <a:ea typeface="Helvetica Neue"/>
              <a:cs typeface="Helvetica Neue"/>
              <a:sym typeface="Helvetica Neue"/>
            </a:endParaRPr>
          </a:p>
        </p:txBody>
      </p:sp>
      <p:sp>
        <p:nvSpPr>
          <p:cNvPr id="567" name="Google Shape;567;p11"/>
          <p:cNvSpPr/>
          <p:nvPr/>
        </p:nvSpPr>
        <p:spPr>
          <a:xfrm>
            <a:off x="8305802" y="720008"/>
            <a:ext cx="3186156" cy="11648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DESTE RECURSO DIDÁTICO</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Conteúdo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Mary Anne Medeiros Bandeira</a:t>
            </a:r>
            <a:endParaRPr/>
          </a:p>
        </p:txBody>
      </p:sp>
      <p:sp>
        <p:nvSpPr>
          <p:cNvPr id="568" name="Google Shape;568;p11"/>
          <p:cNvSpPr/>
          <p:nvPr/>
        </p:nvSpPr>
        <p:spPr>
          <a:xfrm>
            <a:off x="4413736" y="1269128"/>
            <a:ext cx="3186158" cy="44975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e Acompanhamento Pedagógico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Facilitação para o AVASUS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Andrea Cristina Lovato Ribeiro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Audrey Gonçalves de Souza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Produção Audiovisual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Eduardo Dias Abreu</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Animação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Leudo Lima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Ilustração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Thiago Fagundes</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Web</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Henrique Augusto Queiroz Aragão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Diagramação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Allysson Matias Franco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Gráfico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Gabriel Cunha</a:t>
            </a:r>
            <a:endParaRPr b="0" i="0" sz="1200" u="none" cap="none" strike="noStrike">
              <a:solidFill>
                <a:srgbClr val="000000"/>
              </a:solidFill>
              <a:latin typeface="Helvetica Neue"/>
              <a:ea typeface="Helvetica Neue"/>
              <a:cs typeface="Helvetica Neue"/>
              <a:sym typeface="Helvetica Neue"/>
            </a:endParaRPr>
          </a:p>
        </p:txBody>
      </p:sp>
      <p:sp>
        <p:nvSpPr>
          <p:cNvPr id="569" name="Google Shape;569;p11"/>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
        <p:nvSpPr>
          <p:cNvPr id="570" name="Google Shape;570;p11"/>
          <p:cNvSpPr txBox="1"/>
          <p:nvPr/>
        </p:nvSpPr>
        <p:spPr>
          <a:xfrm>
            <a:off x="700043" y="1404281"/>
            <a:ext cx="3186158"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Consultoria e Revisão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Sônia Regina Evangelista Dantas </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e Design Educacional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Produção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Gramatical/Ortográfica e ABNT</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Luciana Barreto Machado Rezende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ge047db3c6b_1_0"/>
          <p:cNvSpPr txBox="1"/>
          <p:nvPr/>
        </p:nvSpPr>
        <p:spPr>
          <a:xfrm>
            <a:off x="609612" y="1936350"/>
            <a:ext cx="5274353" cy="4463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formas e as formulações farmacêuticas de fitoterápicos para uso tópico podem ser concebidas com o objetivo de ter uma ação externa ao nível da pele, ou para maximizar a penetração de ativos vegetais através dela, como os taninos, flavonoides, alcaloides, terpenos, lipídeos, entre outros. Por sua vez, a quantidade de ativos vegetais existentes nas diversas formulações de fitoterápicos, e que são absorvidas por meio da pele, depende de vários fatores, como a espessura da pele, a hidratação da pele, o tamanho molecular dos ativos vegetais (complexo fitoterápico e concentração dos ativos vegetais).</a:t>
            </a:r>
            <a:endParaRPr b="0" i="0" sz="1600" u="none" cap="none" strike="noStrike">
              <a:solidFill>
                <a:schemeClr val="dk1"/>
              </a:solidFill>
              <a:latin typeface="Helvetica Neue"/>
              <a:ea typeface="Helvetica Neue"/>
              <a:cs typeface="Helvetica Neue"/>
              <a:sym typeface="Helvetica Neue"/>
            </a:endParaRPr>
          </a:p>
        </p:txBody>
      </p:sp>
      <p:sp>
        <p:nvSpPr>
          <p:cNvPr id="107" name="Google Shape;107;ge047db3c6b_1_0"/>
          <p:cNvSpPr/>
          <p:nvPr/>
        </p:nvSpPr>
        <p:spPr>
          <a:xfrm>
            <a:off x="0" y="7681606"/>
            <a:ext cx="12192000" cy="188400"/>
          </a:xfrm>
          <a:prstGeom prst="rect">
            <a:avLst/>
          </a:prstGeom>
          <a:solidFill>
            <a:srgbClr val="274E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8" name="Google Shape;108;ge047db3c6b_1_0"/>
          <p:cNvPicPr preferRelativeResize="0"/>
          <p:nvPr/>
        </p:nvPicPr>
        <p:blipFill rotWithShape="1">
          <a:blip r:embed="rId4">
            <a:alphaModFix/>
          </a:blip>
          <a:srcRect b="0" l="0" r="0" t="0"/>
          <a:stretch/>
        </p:blipFill>
        <p:spPr>
          <a:xfrm>
            <a:off x="6512786" y="2081026"/>
            <a:ext cx="5069602" cy="3802201"/>
          </a:xfrm>
          <a:prstGeom prst="rect">
            <a:avLst/>
          </a:prstGeom>
          <a:noFill/>
          <a:ln>
            <a:noFill/>
          </a:ln>
        </p:spPr>
      </p:pic>
      <p:sp>
        <p:nvSpPr>
          <p:cNvPr id="109" name="Google Shape;109;ge047db3c6b_1_0"/>
          <p:cNvSpPr txBox="1"/>
          <p:nvPr/>
        </p:nvSpPr>
        <p:spPr>
          <a:xfrm>
            <a:off x="6512786" y="5883227"/>
            <a:ext cx="5069602"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photosforyou</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110" name="Google Shape;110;ge047db3c6b_1_0"/>
          <p:cNvSpPr txBox="1"/>
          <p:nvPr/>
        </p:nvSpPr>
        <p:spPr>
          <a:xfrm>
            <a:off x="609612" y="1334766"/>
            <a:ext cx="58578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4. FORMAS FARMACÊUTICAS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pic>
        <p:nvPicPr>
          <p:cNvPr id="116" name="Google Shape;116;p28"/>
          <p:cNvPicPr preferRelativeResize="0"/>
          <p:nvPr/>
        </p:nvPicPr>
        <p:blipFill rotWithShape="1">
          <a:blip r:embed="rId4">
            <a:alphaModFix/>
          </a:blip>
          <a:srcRect b="0" l="0" r="0" t="0"/>
          <a:stretch/>
        </p:blipFill>
        <p:spPr>
          <a:xfrm>
            <a:off x="2790510" y="2944225"/>
            <a:ext cx="4158490" cy="3388399"/>
          </a:xfrm>
          <a:prstGeom prst="rect">
            <a:avLst/>
          </a:prstGeom>
          <a:noFill/>
          <a:ln>
            <a:noFill/>
          </a:ln>
        </p:spPr>
      </p:pic>
      <p:pic>
        <p:nvPicPr>
          <p:cNvPr id="117" name="Google Shape;117;p28"/>
          <p:cNvPicPr preferRelativeResize="0"/>
          <p:nvPr/>
        </p:nvPicPr>
        <p:blipFill rotWithShape="1">
          <a:blip r:embed="rId4">
            <a:alphaModFix/>
          </a:blip>
          <a:srcRect b="0" l="0" r="0" t="0"/>
          <a:stretch/>
        </p:blipFill>
        <p:spPr>
          <a:xfrm>
            <a:off x="521027" y="2944225"/>
            <a:ext cx="4158490" cy="3388399"/>
          </a:xfrm>
          <a:prstGeom prst="rect">
            <a:avLst/>
          </a:prstGeom>
          <a:noFill/>
          <a:ln>
            <a:noFill/>
          </a:ln>
        </p:spPr>
      </p:pic>
      <p:pic>
        <p:nvPicPr>
          <p:cNvPr id="118" name="Google Shape;118;p28"/>
          <p:cNvPicPr preferRelativeResize="0"/>
          <p:nvPr/>
        </p:nvPicPr>
        <p:blipFill rotWithShape="1">
          <a:blip r:embed="rId4">
            <a:alphaModFix/>
          </a:blip>
          <a:srcRect b="0" l="0" r="0" t="0"/>
          <a:stretch/>
        </p:blipFill>
        <p:spPr>
          <a:xfrm>
            <a:off x="2790510" y="2128677"/>
            <a:ext cx="4158490" cy="3388399"/>
          </a:xfrm>
          <a:prstGeom prst="rect">
            <a:avLst/>
          </a:prstGeom>
          <a:noFill/>
          <a:ln>
            <a:noFill/>
          </a:ln>
        </p:spPr>
      </p:pic>
      <p:pic>
        <p:nvPicPr>
          <p:cNvPr id="119" name="Google Shape;119;p28"/>
          <p:cNvPicPr preferRelativeResize="0"/>
          <p:nvPr/>
        </p:nvPicPr>
        <p:blipFill rotWithShape="1">
          <a:blip r:embed="rId4">
            <a:alphaModFix/>
          </a:blip>
          <a:srcRect b="0" l="0" r="0" t="0"/>
          <a:stretch/>
        </p:blipFill>
        <p:spPr>
          <a:xfrm>
            <a:off x="521027" y="2128677"/>
            <a:ext cx="4158490" cy="3388399"/>
          </a:xfrm>
          <a:prstGeom prst="rect">
            <a:avLst/>
          </a:prstGeom>
          <a:noFill/>
          <a:ln>
            <a:noFill/>
          </a:ln>
        </p:spPr>
      </p:pic>
      <p:sp>
        <p:nvSpPr>
          <p:cNvPr id="120" name="Google Shape;120;p28"/>
          <p:cNvSpPr txBox="1"/>
          <p:nvPr/>
        </p:nvSpPr>
        <p:spPr>
          <a:xfrm>
            <a:off x="1001090" y="2605341"/>
            <a:ext cx="5362640" cy="341627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Forma farmacêutica é a forma física de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apresentação do fitoterápico, ou seja, é a forma final em que se apresenta o fitoterápico ao usuário, depois de uma série de operações farmacêuticas realizadas com os extratos e os excipientes adequados, com o objetivo de atingir o sucesso terapêutico. A fórmula, ou a formulação, é o conjunto dos componentes que constituem a forma farmacêutica (LOURENÇO, 3013). </a:t>
            </a:r>
            <a:endParaRPr b="1" i="0" sz="1400" u="none" cap="none" strike="noStrike">
              <a:solidFill>
                <a:schemeClr val="lt1"/>
              </a:solidFill>
              <a:latin typeface="Arial"/>
              <a:ea typeface="Arial"/>
              <a:cs typeface="Arial"/>
              <a:sym typeface="Arial"/>
            </a:endParaRPr>
          </a:p>
        </p:txBody>
      </p:sp>
      <p:sp>
        <p:nvSpPr>
          <p:cNvPr id="121" name="Google Shape;121;p28"/>
          <p:cNvSpPr txBox="1"/>
          <p:nvPr/>
        </p:nvSpPr>
        <p:spPr>
          <a:xfrm>
            <a:off x="609612" y="1334766"/>
            <a:ext cx="58578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4. FORMAS FARMACÊUTICAS </a:t>
            </a:r>
            <a:endParaRPr/>
          </a:p>
        </p:txBody>
      </p:sp>
      <p:sp>
        <p:nvSpPr>
          <p:cNvPr id="122" name="Google Shape;122;p28"/>
          <p:cNvSpPr/>
          <p:nvPr/>
        </p:nvSpPr>
        <p:spPr>
          <a:xfrm>
            <a:off x="3048000" y="-607906"/>
            <a:ext cx="609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https://www.gov.br/anvisa/pt-br/assuntos/farmacopeia/formulario-fitoterapico/arquivos/2021-fffb2-final-c-capa2.pdf</a:t>
            </a:r>
            <a:endParaRPr/>
          </a:p>
        </p:txBody>
      </p:sp>
      <p:sp>
        <p:nvSpPr>
          <p:cNvPr id="123" name="Google Shape;123;p28"/>
          <p:cNvSpPr txBox="1"/>
          <p:nvPr/>
        </p:nvSpPr>
        <p:spPr>
          <a:xfrm>
            <a:off x="7233790" y="5418055"/>
            <a:ext cx="4176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Imagem de </a:t>
            </a:r>
            <a:r>
              <a:rPr b="0" i="0" lang="pt-BR" sz="1400" u="sng" cap="none" strike="noStrike">
                <a:solidFill>
                  <a:srgbClr val="000000"/>
                </a:solidFill>
                <a:latin typeface="Arial"/>
                <a:ea typeface="Arial"/>
                <a:cs typeface="Arial"/>
                <a:sym typeface="Arial"/>
                <a:hlinkClick r:id="rId5">
                  <a:extLst>
                    <a:ext uri="{A12FA001-AC4F-418D-AE19-62706E023703}">
                      <ahyp:hlinkClr val="tx"/>
                    </a:ext>
                  </a:extLst>
                </a:hlinkClick>
              </a:rPr>
              <a:t>Nancy Buron</a:t>
            </a:r>
            <a:r>
              <a:rPr b="0" i="0" lang="pt-BR" sz="1400" u="none" cap="none" strike="noStrike">
                <a:solidFill>
                  <a:srgbClr val="000000"/>
                </a:solidFill>
                <a:latin typeface="Arial"/>
                <a:ea typeface="Arial"/>
                <a:cs typeface="Arial"/>
                <a:sym typeface="Arial"/>
              </a:rPr>
              <a:t> por </a:t>
            </a:r>
            <a:r>
              <a:rPr b="0" i="0" lang="pt-BR" sz="1400" u="sng" cap="none" strike="noStrike">
                <a:solidFill>
                  <a:srgbClr val="000000"/>
                </a:solidFill>
                <a:latin typeface="Arial"/>
                <a:ea typeface="Arial"/>
                <a:cs typeface="Arial"/>
                <a:sym typeface="Arial"/>
                <a:hlinkClick r:id="rId6">
                  <a:extLst>
                    <a:ext uri="{A12FA001-AC4F-418D-AE19-62706E023703}">
                      <ahyp:hlinkClr val="tx"/>
                    </a:ext>
                  </a:extLst>
                </a:hlinkClick>
              </a:rPr>
              <a:t>Pixabay</a:t>
            </a:r>
            <a:endParaRPr b="0" i="0" sz="1400" u="none" cap="none" strike="noStrike">
              <a:solidFill>
                <a:srgbClr val="000000"/>
              </a:solidFill>
              <a:latin typeface="Arial"/>
              <a:ea typeface="Arial"/>
              <a:cs typeface="Arial"/>
              <a:sym typeface="Arial"/>
            </a:endParaRPr>
          </a:p>
        </p:txBody>
      </p:sp>
      <p:pic>
        <p:nvPicPr>
          <p:cNvPr id="124" name="Google Shape;124;p28"/>
          <p:cNvPicPr preferRelativeResize="0"/>
          <p:nvPr/>
        </p:nvPicPr>
        <p:blipFill rotWithShape="1">
          <a:blip r:embed="rId7">
            <a:alphaModFix/>
          </a:blip>
          <a:srcRect b="0" l="0" r="0" t="0"/>
          <a:stretch/>
        </p:blipFill>
        <p:spPr>
          <a:xfrm>
            <a:off x="7344775" y="2236600"/>
            <a:ext cx="4176525" cy="3181440"/>
          </a:xfrm>
          <a:prstGeom prst="rect">
            <a:avLst/>
          </a:prstGeom>
          <a:noFill/>
          <a:ln>
            <a:noFill/>
          </a:ln>
        </p:spPr>
      </p:pic>
      <p:pic>
        <p:nvPicPr>
          <p:cNvPr id="125" name="Google Shape;125;p28"/>
          <p:cNvPicPr preferRelativeResize="0"/>
          <p:nvPr/>
        </p:nvPicPr>
        <p:blipFill rotWithShape="1">
          <a:blip r:embed="rId8">
            <a:alphaModFix/>
          </a:blip>
          <a:srcRect b="0" l="0" r="0" t="0"/>
          <a:stretch/>
        </p:blipFill>
        <p:spPr>
          <a:xfrm>
            <a:off x="5231102" y="1579633"/>
            <a:ext cx="1335864" cy="13358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ge047db3c6b_3_5"/>
          <p:cNvSpPr txBox="1"/>
          <p:nvPr/>
        </p:nvSpPr>
        <p:spPr>
          <a:xfrm>
            <a:off x="609612" y="2353769"/>
            <a:ext cx="5256600" cy="3053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Nesse contexto, para uma melhor compreensão, a forma farmacêutica pomada, por exemplo, de </a:t>
            </a:r>
            <a:r>
              <a:rPr b="0" i="1" lang="pt-BR" sz="1600" u="none" cap="none" strike="noStrike">
                <a:solidFill>
                  <a:schemeClr val="dk1"/>
                </a:solidFill>
                <a:latin typeface="Helvetica Neue"/>
                <a:ea typeface="Helvetica Neue"/>
                <a:cs typeface="Helvetica Neue"/>
                <a:sym typeface="Helvetica Neue"/>
              </a:rPr>
              <a:t>Symphytum officinale</a:t>
            </a:r>
            <a:r>
              <a:rPr b="0" i="0" lang="pt-BR" sz="1600" u="none" cap="none" strike="noStrike">
                <a:solidFill>
                  <a:schemeClr val="dk1"/>
                </a:solidFill>
                <a:latin typeface="Helvetica Neue"/>
                <a:ea typeface="Helvetica Neue"/>
                <a:cs typeface="Helvetica Neue"/>
                <a:sym typeface="Helvetica Neue"/>
              </a:rPr>
              <a:t> L. - Confrei -  consta no Formulário Fitoterápico da Farmacopeia Brasileira com a seguinte fórmula, incluindo também as orientações para o seu preparo:</a:t>
            </a:r>
            <a:endParaRPr b="0" i="0" sz="1400" u="none" cap="none" strike="noStrike">
              <a:solidFill>
                <a:srgbClr val="000000"/>
              </a:solidFill>
              <a:latin typeface="Arial"/>
              <a:ea typeface="Arial"/>
              <a:cs typeface="Arial"/>
              <a:sym typeface="Arial"/>
            </a:endParaRPr>
          </a:p>
        </p:txBody>
      </p:sp>
      <p:pic>
        <p:nvPicPr>
          <p:cNvPr id="132" name="Google Shape;132;ge047db3c6b_3_5"/>
          <p:cNvPicPr preferRelativeResize="0"/>
          <p:nvPr/>
        </p:nvPicPr>
        <p:blipFill rotWithShape="1">
          <a:blip r:embed="rId4">
            <a:alphaModFix/>
          </a:blip>
          <a:srcRect b="13875" l="-1" r="1720" t="0"/>
          <a:stretch/>
        </p:blipFill>
        <p:spPr>
          <a:xfrm>
            <a:off x="6467411" y="2467933"/>
            <a:ext cx="4730675" cy="3556168"/>
          </a:xfrm>
          <a:prstGeom prst="rect">
            <a:avLst/>
          </a:prstGeom>
          <a:noFill/>
          <a:ln>
            <a:noFill/>
          </a:ln>
        </p:spPr>
      </p:pic>
      <p:sp>
        <p:nvSpPr>
          <p:cNvPr id="133" name="Google Shape;133;ge047db3c6b_3_5"/>
          <p:cNvSpPr txBox="1"/>
          <p:nvPr/>
        </p:nvSpPr>
        <p:spPr>
          <a:xfrm>
            <a:off x="6467411" y="6024101"/>
            <a:ext cx="4730675"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confrei</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18986</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134" name="Google Shape;134;ge047db3c6b_3_5"/>
          <p:cNvSpPr txBox="1"/>
          <p:nvPr/>
        </p:nvSpPr>
        <p:spPr>
          <a:xfrm>
            <a:off x="609612" y="1334766"/>
            <a:ext cx="58578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4. FORMAS FARMACÊUTICAS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pic>
        <p:nvPicPr>
          <p:cNvPr id="140" name="Google Shape;140;ge047db3c6b_3_20"/>
          <p:cNvPicPr preferRelativeResize="0"/>
          <p:nvPr/>
        </p:nvPicPr>
        <p:blipFill rotWithShape="1">
          <a:blip r:embed="rId4">
            <a:alphaModFix/>
          </a:blip>
          <a:srcRect b="0" l="0" r="0" t="0"/>
          <a:stretch/>
        </p:blipFill>
        <p:spPr>
          <a:xfrm>
            <a:off x="2072350" y="1682100"/>
            <a:ext cx="7865673" cy="4787301"/>
          </a:xfrm>
          <a:prstGeom prst="rect">
            <a:avLst/>
          </a:prstGeom>
          <a:noFill/>
          <a:ln>
            <a:noFill/>
          </a:ln>
        </p:spPr>
      </p:pic>
      <p:sp>
        <p:nvSpPr>
          <p:cNvPr id="141" name="Google Shape;141;ge047db3c6b_3_20"/>
          <p:cNvSpPr txBox="1"/>
          <p:nvPr/>
        </p:nvSpPr>
        <p:spPr>
          <a:xfrm>
            <a:off x="609612" y="1334766"/>
            <a:ext cx="58578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4. FORMAS FARMACÊUTICAS </a:t>
            </a:r>
            <a:endParaRPr/>
          </a:p>
        </p:txBody>
      </p:sp>
      <p:pic>
        <p:nvPicPr>
          <p:cNvPr id="142" name="Google Shape;142;ge047db3c6b_3_20"/>
          <p:cNvPicPr preferRelativeResize="0"/>
          <p:nvPr/>
        </p:nvPicPr>
        <p:blipFill rotWithShape="1">
          <a:blip r:embed="rId5">
            <a:alphaModFix/>
          </a:blip>
          <a:srcRect b="0" l="0" r="0" t="0"/>
          <a:stretch/>
        </p:blipFill>
        <p:spPr>
          <a:xfrm>
            <a:off x="9938023" y="5175900"/>
            <a:ext cx="519111" cy="519111"/>
          </a:xfrm>
          <a:prstGeom prst="rect">
            <a:avLst/>
          </a:prstGeom>
          <a:noFill/>
          <a:ln>
            <a:noFill/>
          </a:ln>
        </p:spPr>
      </p:pic>
      <p:pic>
        <p:nvPicPr>
          <p:cNvPr id="143" name="Google Shape;143;ge047db3c6b_3_20"/>
          <p:cNvPicPr preferRelativeResize="0"/>
          <p:nvPr/>
        </p:nvPicPr>
        <p:blipFill rotWithShape="1">
          <a:blip r:embed="rId6">
            <a:alphaModFix/>
          </a:blip>
          <a:srcRect b="0" l="0" r="0" t="0"/>
          <a:stretch/>
        </p:blipFill>
        <p:spPr>
          <a:xfrm>
            <a:off x="9938023" y="5767083"/>
            <a:ext cx="519111" cy="5191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2020-04-02T17:05:55Z</dcterms:created>
  <dc:creator>Samuel Brauer</dc:creator>
</cp:coreProperties>
</file>